
<file path=[Content_Types].xml><?xml version="1.0" encoding="utf-8"?>
<Types xmlns="http://schemas.openxmlformats.org/package/2006/content-types">
  <Default Extension="jpeg" ContentType="image/jpeg"/>
  <Default Extension="jpg" ContentType="image/jpeg"/>
  <Default Extension="mp4" ContentType="video/mp4"/>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tags/tag1.xml" ContentType="application/vnd.openxmlformats-officedocument.presentationml.tags+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22"/>
  </p:notesMasterIdLst>
  <p:sldIdLst>
    <p:sldId id="256" r:id="rId2"/>
    <p:sldId id="257" r:id="rId3"/>
    <p:sldId id="258" r:id="rId4"/>
    <p:sldId id="259" r:id="rId5"/>
    <p:sldId id="261" r:id="rId6"/>
    <p:sldId id="260" r:id="rId7"/>
    <p:sldId id="262" r:id="rId8"/>
    <p:sldId id="267" r:id="rId9"/>
    <p:sldId id="268" r:id="rId10"/>
    <p:sldId id="269" r:id="rId11"/>
    <p:sldId id="270" r:id="rId12"/>
    <p:sldId id="263" r:id="rId13"/>
    <p:sldId id="275" r:id="rId14"/>
    <p:sldId id="277" r:id="rId15"/>
    <p:sldId id="278" r:id="rId16"/>
    <p:sldId id="264" r:id="rId17"/>
    <p:sldId id="265" r:id="rId18"/>
    <p:sldId id="266" r:id="rId19"/>
    <p:sldId id="271" r:id="rId20"/>
    <p:sldId id="272" r:id="rId21"/>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8318"/>
    <a:srgbClr val="7E84AB"/>
    <a:srgbClr val="4F84A5"/>
    <a:srgbClr val="AEB3E8"/>
    <a:srgbClr val="096598"/>
    <a:srgbClr val="B48EF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7806"/>
    <p:restoredTop sz="65779"/>
  </p:normalViewPr>
  <p:slideViewPr>
    <p:cSldViewPr snapToGrid="0" snapToObjects="1">
      <p:cViewPr varScale="1">
        <p:scale>
          <a:sx n="84" d="100"/>
          <a:sy n="84" d="100"/>
        </p:scale>
        <p:origin x="2040" y="176"/>
      </p:cViewPr>
      <p:guideLst/>
    </p:cSldViewPr>
  </p:slideViewPr>
  <p:notesTextViewPr>
    <p:cViewPr>
      <p:scale>
        <a:sx n="1" d="1"/>
        <a:sy n="1" d="1"/>
      </p:scale>
      <p:origin x="0" y="0"/>
    </p:cViewPr>
  </p:notesTextViewPr>
  <p:sorterViewPr>
    <p:cViewPr>
      <p:scale>
        <a:sx n="80" d="100"/>
        <a:sy n="80"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ableStyles" Target="tableStyle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theme" Target="theme/theme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viewProps" Target="view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B36E0F64-2627-CD47-A547-3736B6E7722D}" type="datetimeFigureOut">
              <a:rPr lang="en-US" smtClean="0"/>
              <a:t>2/2/22</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A9F11477-F64C-684E-8E82-1BFBE2921D0F}" type="slidenum">
              <a:rPr lang="en-US" smtClean="0"/>
              <a:t>‹#›</a:t>
            </a:fld>
            <a:endParaRPr lang="en-US"/>
          </a:p>
        </p:txBody>
      </p:sp>
    </p:spTree>
    <p:extLst>
      <p:ext uri="{BB962C8B-B14F-4D97-AF65-F5344CB8AC3E}">
        <p14:creationId xmlns:p14="http://schemas.microsoft.com/office/powerpoint/2010/main" val="366199838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baseline="0" dirty="0"/>
          </a:p>
        </p:txBody>
      </p:sp>
      <p:sp>
        <p:nvSpPr>
          <p:cNvPr id="4" name="Slide Number Placeholder 3"/>
          <p:cNvSpPr>
            <a:spLocks noGrp="1"/>
          </p:cNvSpPr>
          <p:nvPr>
            <p:ph type="sldNum" sz="quarter" idx="5"/>
          </p:nvPr>
        </p:nvSpPr>
        <p:spPr/>
        <p:txBody>
          <a:bodyPr/>
          <a:lstStyle/>
          <a:p>
            <a:fld id="{A9F11477-F64C-684E-8E82-1BFBE2921D0F}" type="slidenum">
              <a:rPr lang="en-US" smtClean="0"/>
              <a:t>1</a:t>
            </a:fld>
            <a:endParaRPr lang="en-US"/>
          </a:p>
        </p:txBody>
      </p:sp>
    </p:spTree>
    <p:extLst>
      <p:ext uri="{BB962C8B-B14F-4D97-AF65-F5344CB8AC3E}">
        <p14:creationId xmlns:p14="http://schemas.microsoft.com/office/powerpoint/2010/main" val="3206190419"/>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9F11477-F64C-684E-8E82-1BFBE2921D0F}" type="slidenum">
              <a:rPr lang="en-US" smtClean="0"/>
              <a:t>2</a:t>
            </a:fld>
            <a:endParaRPr lang="en-US"/>
          </a:p>
        </p:txBody>
      </p:sp>
    </p:spTree>
    <p:extLst>
      <p:ext uri="{BB962C8B-B14F-4D97-AF65-F5344CB8AC3E}">
        <p14:creationId xmlns:p14="http://schemas.microsoft.com/office/powerpoint/2010/main" val="335159269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9F11477-F64C-684E-8E82-1BFBE2921D0F}" type="slidenum">
              <a:rPr lang="en-US" smtClean="0"/>
              <a:t>3</a:t>
            </a:fld>
            <a:endParaRPr lang="en-US"/>
          </a:p>
        </p:txBody>
      </p:sp>
    </p:spTree>
    <p:extLst>
      <p:ext uri="{BB962C8B-B14F-4D97-AF65-F5344CB8AC3E}">
        <p14:creationId xmlns:p14="http://schemas.microsoft.com/office/powerpoint/2010/main" val="4106650364"/>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eaLnBrk="1" hangingPunct="1">
              <a:buNone/>
            </a:pPr>
            <a:endParaRPr lang="en-US" sz="1200" dirty="0">
              <a:solidFill>
                <a:srgbClr val="FFFFFF"/>
              </a:solidFill>
              <a:latin typeface="Helvetica" pitchFamily="-106" charset="0"/>
            </a:endParaRPr>
          </a:p>
        </p:txBody>
      </p:sp>
      <p:sp>
        <p:nvSpPr>
          <p:cNvPr id="4" name="Slide Number Placeholder 3"/>
          <p:cNvSpPr>
            <a:spLocks noGrp="1"/>
          </p:cNvSpPr>
          <p:nvPr>
            <p:ph type="sldNum" sz="quarter" idx="5"/>
          </p:nvPr>
        </p:nvSpPr>
        <p:spPr/>
        <p:txBody>
          <a:bodyPr/>
          <a:lstStyle/>
          <a:p>
            <a:fld id="{A9F11477-F64C-684E-8E82-1BFBE2921D0F}" type="slidenum">
              <a:rPr lang="en-US" smtClean="0"/>
              <a:t>4</a:t>
            </a:fld>
            <a:endParaRPr lang="en-US"/>
          </a:p>
        </p:txBody>
      </p:sp>
    </p:spTree>
    <p:extLst>
      <p:ext uri="{BB962C8B-B14F-4D97-AF65-F5344CB8AC3E}">
        <p14:creationId xmlns:p14="http://schemas.microsoft.com/office/powerpoint/2010/main" val="302116076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9F11477-F64C-684E-8E82-1BFBE2921D0F}" type="slidenum">
              <a:rPr lang="en-US" smtClean="0"/>
              <a:t>5</a:t>
            </a:fld>
            <a:endParaRPr lang="en-US"/>
          </a:p>
        </p:txBody>
      </p:sp>
    </p:spTree>
    <p:extLst>
      <p:ext uri="{BB962C8B-B14F-4D97-AF65-F5344CB8AC3E}">
        <p14:creationId xmlns:p14="http://schemas.microsoft.com/office/powerpoint/2010/main" val="328359698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eaLnBrk="1" hangingPunct="1">
              <a:buNone/>
            </a:pPr>
            <a:endParaRPr lang="en-US" sz="1200" dirty="0">
              <a:solidFill>
                <a:srgbClr val="FFFFFF"/>
              </a:solidFill>
              <a:latin typeface="Helvetica" pitchFamily="-106" charset="0"/>
            </a:endParaRPr>
          </a:p>
        </p:txBody>
      </p:sp>
      <p:sp>
        <p:nvSpPr>
          <p:cNvPr id="4" name="Slide Number Placeholder 3"/>
          <p:cNvSpPr>
            <a:spLocks noGrp="1"/>
          </p:cNvSpPr>
          <p:nvPr>
            <p:ph type="sldNum" sz="quarter" idx="5"/>
          </p:nvPr>
        </p:nvSpPr>
        <p:spPr/>
        <p:txBody>
          <a:bodyPr/>
          <a:lstStyle/>
          <a:p>
            <a:fld id="{A9F11477-F64C-684E-8E82-1BFBE2921D0F}" type="slidenum">
              <a:rPr lang="en-US" smtClean="0"/>
              <a:t>6</a:t>
            </a:fld>
            <a:endParaRPr lang="en-US"/>
          </a:p>
        </p:txBody>
      </p:sp>
    </p:spTree>
    <p:extLst>
      <p:ext uri="{BB962C8B-B14F-4D97-AF65-F5344CB8AC3E}">
        <p14:creationId xmlns:p14="http://schemas.microsoft.com/office/powerpoint/2010/main" val="241106325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9F11477-F64C-684E-8E82-1BFBE2921D0F}" type="slidenum">
              <a:rPr lang="en-US" smtClean="0"/>
              <a:t>7</a:t>
            </a:fld>
            <a:endParaRPr lang="en-US"/>
          </a:p>
        </p:txBody>
      </p:sp>
    </p:spTree>
    <p:extLst>
      <p:ext uri="{BB962C8B-B14F-4D97-AF65-F5344CB8AC3E}">
        <p14:creationId xmlns:p14="http://schemas.microsoft.com/office/powerpoint/2010/main" val="2888838694"/>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9F11477-F64C-684E-8E82-1BFBE2921D0F}" type="slidenum">
              <a:rPr lang="en-US" smtClean="0"/>
              <a:t>8</a:t>
            </a:fld>
            <a:endParaRPr lang="en-US"/>
          </a:p>
        </p:txBody>
      </p:sp>
    </p:spTree>
    <p:extLst>
      <p:ext uri="{BB962C8B-B14F-4D97-AF65-F5344CB8AC3E}">
        <p14:creationId xmlns:p14="http://schemas.microsoft.com/office/powerpoint/2010/main" val="414231206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9F11477-F64C-684E-8E82-1BFBE2921D0F}" type="slidenum">
              <a:rPr lang="en-US" smtClean="0"/>
              <a:t>9</a:t>
            </a:fld>
            <a:endParaRPr lang="en-US"/>
          </a:p>
        </p:txBody>
      </p:sp>
    </p:spTree>
    <p:extLst>
      <p:ext uri="{BB962C8B-B14F-4D97-AF65-F5344CB8AC3E}">
        <p14:creationId xmlns:p14="http://schemas.microsoft.com/office/powerpoint/2010/main" val="1651702740"/>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9F11477-F64C-684E-8E82-1BFBE2921D0F}" type="slidenum">
              <a:rPr lang="en-US" smtClean="0"/>
              <a:t>10</a:t>
            </a:fld>
            <a:endParaRPr lang="en-US"/>
          </a:p>
        </p:txBody>
      </p:sp>
    </p:spTree>
    <p:extLst>
      <p:ext uri="{BB962C8B-B14F-4D97-AF65-F5344CB8AC3E}">
        <p14:creationId xmlns:p14="http://schemas.microsoft.com/office/powerpoint/2010/main" val="3141947903"/>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9F11477-F64C-684E-8E82-1BFBE2921D0F}" type="slidenum">
              <a:rPr lang="en-US" smtClean="0"/>
              <a:t>11</a:t>
            </a:fld>
            <a:endParaRPr lang="en-US"/>
          </a:p>
        </p:txBody>
      </p:sp>
    </p:spTree>
    <p:extLst>
      <p:ext uri="{BB962C8B-B14F-4D97-AF65-F5344CB8AC3E}">
        <p14:creationId xmlns:p14="http://schemas.microsoft.com/office/powerpoint/2010/main" val="738995728"/>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9F11477-F64C-684E-8E82-1BFBE2921D0F}" type="slidenum">
              <a:rPr lang="en-US" smtClean="0"/>
              <a:t>12</a:t>
            </a:fld>
            <a:endParaRPr lang="en-US"/>
          </a:p>
        </p:txBody>
      </p:sp>
    </p:spTree>
    <p:extLst>
      <p:ext uri="{BB962C8B-B14F-4D97-AF65-F5344CB8AC3E}">
        <p14:creationId xmlns:p14="http://schemas.microsoft.com/office/powerpoint/2010/main" val="320534729"/>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9F11477-F64C-684E-8E82-1BFBE2921D0F}" type="slidenum">
              <a:rPr lang="en-US" smtClean="0"/>
              <a:t>13</a:t>
            </a:fld>
            <a:endParaRPr lang="en-US"/>
          </a:p>
        </p:txBody>
      </p:sp>
    </p:spTree>
    <p:extLst>
      <p:ext uri="{BB962C8B-B14F-4D97-AF65-F5344CB8AC3E}">
        <p14:creationId xmlns:p14="http://schemas.microsoft.com/office/powerpoint/2010/main" val="7811486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9F11477-F64C-684E-8E82-1BFBE2921D0F}" type="slidenum">
              <a:rPr lang="en-US" smtClean="0"/>
              <a:t>14</a:t>
            </a:fld>
            <a:endParaRPr lang="en-US"/>
          </a:p>
        </p:txBody>
      </p:sp>
    </p:spTree>
    <p:extLst>
      <p:ext uri="{BB962C8B-B14F-4D97-AF65-F5344CB8AC3E}">
        <p14:creationId xmlns:p14="http://schemas.microsoft.com/office/powerpoint/2010/main" val="197528896"/>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9F11477-F64C-684E-8E82-1BFBE2921D0F}" type="slidenum">
              <a:rPr lang="en-US" smtClean="0"/>
              <a:t>15</a:t>
            </a:fld>
            <a:endParaRPr lang="en-US"/>
          </a:p>
        </p:txBody>
      </p:sp>
    </p:spTree>
    <p:extLst>
      <p:ext uri="{BB962C8B-B14F-4D97-AF65-F5344CB8AC3E}">
        <p14:creationId xmlns:p14="http://schemas.microsoft.com/office/powerpoint/2010/main" val="236306161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9F11477-F64C-684E-8E82-1BFBE2921D0F}" type="slidenum">
              <a:rPr lang="en-US" smtClean="0"/>
              <a:t>16</a:t>
            </a:fld>
            <a:endParaRPr lang="en-US"/>
          </a:p>
        </p:txBody>
      </p:sp>
    </p:spTree>
    <p:extLst>
      <p:ext uri="{BB962C8B-B14F-4D97-AF65-F5344CB8AC3E}">
        <p14:creationId xmlns:p14="http://schemas.microsoft.com/office/powerpoint/2010/main" val="1951405644"/>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9F11477-F64C-684E-8E82-1BFBE2921D0F}" type="slidenum">
              <a:rPr lang="en-US" smtClean="0"/>
              <a:t>17</a:t>
            </a:fld>
            <a:endParaRPr lang="en-US"/>
          </a:p>
        </p:txBody>
      </p:sp>
    </p:spTree>
    <p:extLst>
      <p:ext uri="{BB962C8B-B14F-4D97-AF65-F5344CB8AC3E}">
        <p14:creationId xmlns:p14="http://schemas.microsoft.com/office/powerpoint/2010/main" val="2445990717"/>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9F11477-F64C-684E-8E82-1BFBE2921D0F}" type="slidenum">
              <a:rPr lang="en-US" smtClean="0"/>
              <a:t>18</a:t>
            </a:fld>
            <a:endParaRPr lang="en-US"/>
          </a:p>
        </p:txBody>
      </p:sp>
    </p:spTree>
    <p:extLst>
      <p:ext uri="{BB962C8B-B14F-4D97-AF65-F5344CB8AC3E}">
        <p14:creationId xmlns:p14="http://schemas.microsoft.com/office/powerpoint/2010/main" val="1206005167"/>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9F11477-F64C-684E-8E82-1BFBE2921D0F}" type="slidenum">
              <a:rPr lang="en-US" smtClean="0"/>
              <a:t>19</a:t>
            </a:fld>
            <a:endParaRPr lang="en-US"/>
          </a:p>
        </p:txBody>
      </p:sp>
    </p:spTree>
    <p:extLst>
      <p:ext uri="{BB962C8B-B14F-4D97-AF65-F5344CB8AC3E}">
        <p14:creationId xmlns:p14="http://schemas.microsoft.com/office/powerpoint/2010/main" val="1828284423"/>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9F11477-F64C-684E-8E82-1BFBE2921D0F}" type="slidenum">
              <a:rPr lang="en-US" smtClean="0"/>
              <a:t>20</a:t>
            </a:fld>
            <a:endParaRPr lang="en-US"/>
          </a:p>
        </p:txBody>
      </p:sp>
    </p:spTree>
    <p:extLst>
      <p:ext uri="{BB962C8B-B14F-4D97-AF65-F5344CB8AC3E}">
        <p14:creationId xmlns:p14="http://schemas.microsoft.com/office/powerpoint/2010/main" val="3448288840"/>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4C9C7D1-CD5A-9B47-A868-346CD3CA59D7}"/>
              </a:ext>
            </a:extLst>
          </p:cNvPr>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p>
        </p:txBody>
      </p:sp>
      <p:sp>
        <p:nvSpPr>
          <p:cNvPr id="3" name="Subtitle 2">
            <a:extLst>
              <a:ext uri="{FF2B5EF4-FFF2-40B4-BE49-F238E27FC236}">
                <a16:creationId xmlns:a16="http://schemas.microsoft.com/office/drawing/2014/main" id="{9C1174C5-B022-DA44-8688-051577EA37C5}"/>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p>
        </p:txBody>
      </p:sp>
      <p:sp>
        <p:nvSpPr>
          <p:cNvPr id="4" name="Date Placeholder 3">
            <a:extLst>
              <a:ext uri="{FF2B5EF4-FFF2-40B4-BE49-F238E27FC236}">
                <a16:creationId xmlns:a16="http://schemas.microsoft.com/office/drawing/2014/main" id="{7B067629-DD7F-C147-9699-BC671F84DC33}"/>
              </a:ext>
            </a:extLst>
          </p:cNvPr>
          <p:cNvSpPr>
            <a:spLocks noGrp="1"/>
          </p:cNvSpPr>
          <p:nvPr>
            <p:ph type="dt" sz="half" idx="10"/>
          </p:nvPr>
        </p:nvSpPr>
        <p:spPr/>
        <p:txBody>
          <a:bodyPr/>
          <a:lstStyle/>
          <a:p>
            <a:fld id="{14E54E28-A52C-8342-B71A-8BAA2DB398DA}" type="datetimeFigureOut">
              <a:rPr lang="en-US" smtClean="0"/>
              <a:t>2/2/22</a:t>
            </a:fld>
            <a:endParaRPr lang="en-US"/>
          </a:p>
        </p:txBody>
      </p:sp>
      <p:sp>
        <p:nvSpPr>
          <p:cNvPr id="5" name="Footer Placeholder 4">
            <a:extLst>
              <a:ext uri="{FF2B5EF4-FFF2-40B4-BE49-F238E27FC236}">
                <a16:creationId xmlns:a16="http://schemas.microsoft.com/office/drawing/2014/main" id="{07FFF372-7995-4D45-BF6C-F04B4229069E}"/>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3F4DEEDD-0E2D-6343-944C-082C05CC367D}"/>
              </a:ext>
            </a:extLst>
          </p:cNvPr>
          <p:cNvSpPr>
            <a:spLocks noGrp="1"/>
          </p:cNvSpPr>
          <p:nvPr>
            <p:ph type="sldNum" sz="quarter" idx="12"/>
          </p:nvPr>
        </p:nvSpPr>
        <p:spPr/>
        <p:txBody>
          <a:bodyPr/>
          <a:lstStyle/>
          <a:p>
            <a:fld id="{158A8FDF-AF36-5D4A-830C-1EA6DC8FDBA3}" type="slidenum">
              <a:rPr lang="en-US" smtClean="0"/>
              <a:t>‹#›</a:t>
            </a:fld>
            <a:endParaRPr lang="en-US"/>
          </a:p>
        </p:txBody>
      </p:sp>
    </p:spTree>
    <p:extLst>
      <p:ext uri="{BB962C8B-B14F-4D97-AF65-F5344CB8AC3E}">
        <p14:creationId xmlns:p14="http://schemas.microsoft.com/office/powerpoint/2010/main" val="35007096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5DC5A2F-66C0-D946-B5D8-776CDBE99AA7}"/>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C144DBAE-5166-6848-A4C9-362784ECB423}"/>
              </a:ext>
            </a:extLst>
          </p:cNvPr>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A0DB83B9-9E5C-9546-BFD4-3521C03253FB}"/>
              </a:ext>
            </a:extLst>
          </p:cNvPr>
          <p:cNvSpPr>
            <a:spLocks noGrp="1"/>
          </p:cNvSpPr>
          <p:nvPr>
            <p:ph type="dt" sz="half" idx="10"/>
          </p:nvPr>
        </p:nvSpPr>
        <p:spPr/>
        <p:txBody>
          <a:bodyPr/>
          <a:lstStyle/>
          <a:p>
            <a:fld id="{14E54E28-A52C-8342-B71A-8BAA2DB398DA}" type="datetimeFigureOut">
              <a:rPr lang="en-US" smtClean="0"/>
              <a:t>2/2/22</a:t>
            </a:fld>
            <a:endParaRPr lang="en-US"/>
          </a:p>
        </p:txBody>
      </p:sp>
      <p:sp>
        <p:nvSpPr>
          <p:cNvPr id="5" name="Footer Placeholder 4">
            <a:extLst>
              <a:ext uri="{FF2B5EF4-FFF2-40B4-BE49-F238E27FC236}">
                <a16:creationId xmlns:a16="http://schemas.microsoft.com/office/drawing/2014/main" id="{07152119-3EE8-6F4E-BF4A-35FDAB90AAAB}"/>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065E85BB-FCD0-E445-BECD-A840EF525276}"/>
              </a:ext>
            </a:extLst>
          </p:cNvPr>
          <p:cNvSpPr>
            <a:spLocks noGrp="1"/>
          </p:cNvSpPr>
          <p:nvPr>
            <p:ph type="sldNum" sz="quarter" idx="12"/>
          </p:nvPr>
        </p:nvSpPr>
        <p:spPr/>
        <p:txBody>
          <a:bodyPr/>
          <a:lstStyle/>
          <a:p>
            <a:fld id="{158A8FDF-AF36-5D4A-830C-1EA6DC8FDBA3}" type="slidenum">
              <a:rPr lang="en-US" smtClean="0"/>
              <a:t>‹#›</a:t>
            </a:fld>
            <a:endParaRPr lang="en-US"/>
          </a:p>
        </p:txBody>
      </p:sp>
    </p:spTree>
    <p:extLst>
      <p:ext uri="{BB962C8B-B14F-4D97-AF65-F5344CB8AC3E}">
        <p14:creationId xmlns:p14="http://schemas.microsoft.com/office/powerpoint/2010/main" val="109949284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8BC7526-190E-B844-9384-4A96904CEC7B}"/>
              </a:ext>
            </a:extLst>
          </p:cNvPr>
          <p:cNvSpPr>
            <a:spLocks noGrp="1"/>
          </p:cNvSpPr>
          <p:nvPr>
            <p:ph type="title"/>
          </p:nvPr>
        </p:nvSpPr>
        <p:spPr>
          <a:xfrm>
            <a:off x="831850" y="1709738"/>
            <a:ext cx="10515600" cy="2852737"/>
          </a:xfrm>
        </p:spPr>
        <p:txBody>
          <a:bodyPr anchor="b"/>
          <a:lstStyle>
            <a:lvl1pPr>
              <a:defRPr sz="6000"/>
            </a:lvl1pPr>
          </a:lstStyle>
          <a:p>
            <a:r>
              <a:rPr lang="en-US"/>
              <a:t>Click to edit Master title style</a:t>
            </a:r>
          </a:p>
        </p:txBody>
      </p:sp>
      <p:sp>
        <p:nvSpPr>
          <p:cNvPr id="3" name="Text Placeholder 2">
            <a:extLst>
              <a:ext uri="{FF2B5EF4-FFF2-40B4-BE49-F238E27FC236}">
                <a16:creationId xmlns:a16="http://schemas.microsoft.com/office/drawing/2014/main" id="{BFD5F0B7-65B2-1045-867E-B5292EB8D3E6}"/>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a:extLst>
              <a:ext uri="{FF2B5EF4-FFF2-40B4-BE49-F238E27FC236}">
                <a16:creationId xmlns:a16="http://schemas.microsoft.com/office/drawing/2014/main" id="{48EC81C7-B4FC-1449-90BD-5D1BD55C6ACF}"/>
              </a:ext>
            </a:extLst>
          </p:cNvPr>
          <p:cNvSpPr>
            <a:spLocks noGrp="1"/>
          </p:cNvSpPr>
          <p:nvPr>
            <p:ph type="dt" sz="half" idx="10"/>
          </p:nvPr>
        </p:nvSpPr>
        <p:spPr/>
        <p:txBody>
          <a:bodyPr/>
          <a:lstStyle/>
          <a:p>
            <a:fld id="{14E54E28-A52C-8342-B71A-8BAA2DB398DA}" type="datetimeFigureOut">
              <a:rPr lang="en-US" smtClean="0"/>
              <a:t>2/2/22</a:t>
            </a:fld>
            <a:endParaRPr lang="en-US"/>
          </a:p>
        </p:txBody>
      </p:sp>
      <p:sp>
        <p:nvSpPr>
          <p:cNvPr id="5" name="Footer Placeholder 4">
            <a:extLst>
              <a:ext uri="{FF2B5EF4-FFF2-40B4-BE49-F238E27FC236}">
                <a16:creationId xmlns:a16="http://schemas.microsoft.com/office/drawing/2014/main" id="{FA734129-A47E-DB4E-988E-BA25EAED516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9B9EE764-574A-E749-984C-8D6B62B779D3}"/>
              </a:ext>
            </a:extLst>
          </p:cNvPr>
          <p:cNvSpPr>
            <a:spLocks noGrp="1"/>
          </p:cNvSpPr>
          <p:nvPr>
            <p:ph type="sldNum" sz="quarter" idx="12"/>
          </p:nvPr>
        </p:nvSpPr>
        <p:spPr/>
        <p:txBody>
          <a:bodyPr/>
          <a:lstStyle/>
          <a:p>
            <a:fld id="{158A8FDF-AF36-5D4A-830C-1EA6DC8FDBA3}" type="slidenum">
              <a:rPr lang="en-US" smtClean="0"/>
              <a:t>‹#›</a:t>
            </a:fld>
            <a:endParaRPr lang="en-US"/>
          </a:p>
        </p:txBody>
      </p:sp>
    </p:spTree>
    <p:extLst>
      <p:ext uri="{BB962C8B-B14F-4D97-AF65-F5344CB8AC3E}">
        <p14:creationId xmlns:p14="http://schemas.microsoft.com/office/powerpoint/2010/main" val="218248459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9C6209E-9C0E-1E44-A06B-CDD3A43CF5C7}"/>
              </a:ext>
            </a:extLst>
          </p:cNvPr>
          <p:cNvSpPr>
            <a:spLocks noGrp="1"/>
          </p:cNvSpPr>
          <p:nvPr>
            <p:ph type="title"/>
          </p:nvPr>
        </p:nvSpPr>
        <p:spPr/>
        <p:txBody>
          <a:bodyPr/>
          <a:lstStyle/>
          <a:p>
            <a:r>
              <a:rPr lang="en-US"/>
              <a:t>Click to edit Master title style</a:t>
            </a:r>
          </a:p>
        </p:txBody>
      </p:sp>
      <p:sp>
        <p:nvSpPr>
          <p:cNvPr id="3" name="Content Placeholder 2">
            <a:extLst>
              <a:ext uri="{FF2B5EF4-FFF2-40B4-BE49-F238E27FC236}">
                <a16:creationId xmlns:a16="http://schemas.microsoft.com/office/drawing/2014/main" id="{598526A0-48CC-8E4D-8C56-37B3900CA00D}"/>
              </a:ext>
            </a:extLst>
          </p:cNvPr>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a:extLst>
              <a:ext uri="{FF2B5EF4-FFF2-40B4-BE49-F238E27FC236}">
                <a16:creationId xmlns:a16="http://schemas.microsoft.com/office/drawing/2014/main" id="{4A90BEE5-E547-A647-BBA2-679509128947}"/>
              </a:ext>
            </a:extLst>
          </p:cNvPr>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a:extLst>
              <a:ext uri="{FF2B5EF4-FFF2-40B4-BE49-F238E27FC236}">
                <a16:creationId xmlns:a16="http://schemas.microsoft.com/office/drawing/2014/main" id="{F0338680-DA6B-2849-BEB2-1E930BCF5FD4}"/>
              </a:ext>
            </a:extLst>
          </p:cNvPr>
          <p:cNvSpPr>
            <a:spLocks noGrp="1"/>
          </p:cNvSpPr>
          <p:nvPr>
            <p:ph type="dt" sz="half" idx="10"/>
          </p:nvPr>
        </p:nvSpPr>
        <p:spPr/>
        <p:txBody>
          <a:bodyPr/>
          <a:lstStyle/>
          <a:p>
            <a:fld id="{14E54E28-A52C-8342-B71A-8BAA2DB398DA}" type="datetimeFigureOut">
              <a:rPr lang="en-US" smtClean="0"/>
              <a:t>2/2/22</a:t>
            </a:fld>
            <a:endParaRPr lang="en-US"/>
          </a:p>
        </p:txBody>
      </p:sp>
      <p:sp>
        <p:nvSpPr>
          <p:cNvPr id="6" name="Footer Placeholder 5">
            <a:extLst>
              <a:ext uri="{FF2B5EF4-FFF2-40B4-BE49-F238E27FC236}">
                <a16:creationId xmlns:a16="http://schemas.microsoft.com/office/drawing/2014/main" id="{D1E0F2E2-D2C0-A548-8368-77422759F19B}"/>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EDF9697E-0DCD-BC44-AFA7-7C295D849A83}"/>
              </a:ext>
            </a:extLst>
          </p:cNvPr>
          <p:cNvSpPr>
            <a:spLocks noGrp="1"/>
          </p:cNvSpPr>
          <p:nvPr>
            <p:ph type="sldNum" sz="quarter" idx="12"/>
          </p:nvPr>
        </p:nvSpPr>
        <p:spPr/>
        <p:txBody>
          <a:bodyPr/>
          <a:lstStyle/>
          <a:p>
            <a:fld id="{158A8FDF-AF36-5D4A-830C-1EA6DC8FDBA3}" type="slidenum">
              <a:rPr lang="en-US" smtClean="0"/>
              <a:t>‹#›</a:t>
            </a:fld>
            <a:endParaRPr lang="en-US"/>
          </a:p>
        </p:txBody>
      </p:sp>
    </p:spTree>
    <p:extLst>
      <p:ext uri="{BB962C8B-B14F-4D97-AF65-F5344CB8AC3E}">
        <p14:creationId xmlns:p14="http://schemas.microsoft.com/office/powerpoint/2010/main" val="254026755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57225600-04A9-2A4B-B74B-EA339B81D547}"/>
              </a:ext>
            </a:extLst>
          </p:cNvPr>
          <p:cNvSpPr>
            <a:spLocks noGrp="1"/>
          </p:cNvSpPr>
          <p:nvPr>
            <p:ph type="title"/>
          </p:nvPr>
        </p:nvSpPr>
        <p:spPr>
          <a:xfrm>
            <a:off x="839788" y="365125"/>
            <a:ext cx="10515600" cy="1325563"/>
          </a:xfrm>
        </p:spPr>
        <p:txBody>
          <a:bodyPr/>
          <a:lstStyle/>
          <a:p>
            <a:r>
              <a:rPr lang="en-US"/>
              <a:t>Click to edit Master title style</a:t>
            </a:r>
          </a:p>
        </p:txBody>
      </p:sp>
      <p:sp>
        <p:nvSpPr>
          <p:cNvPr id="3" name="Text Placeholder 2">
            <a:extLst>
              <a:ext uri="{FF2B5EF4-FFF2-40B4-BE49-F238E27FC236}">
                <a16:creationId xmlns:a16="http://schemas.microsoft.com/office/drawing/2014/main" id="{4044E73D-5589-0042-AC2D-C834E2310A0A}"/>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a:extLst>
              <a:ext uri="{FF2B5EF4-FFF2-40B4-BE49-F238E27FC236}">
                <a16:creationId xmlns:a16="http://schemas.microsoft.com/office/drawing/2014/main" id="{0B5C492E-0C8C-B448-BD65-FF9F824C6549}"/>
              </a:ext>
            </a:extLst>
          </p:cNvPr>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a:extLst>
              <a:ext uri="{FF2B5EF4-FFF2-40B4-BE49-F238E27FC236}">
                <a16:creationId xmlns:a16="http://schemas.microsoft.com/office/drawing/2014/main" id="{8EB41232-EB38-6F4C-9823-1DB3215CD394}"/>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a:extLst>
              <a:ext uri="{FF2B5EF4-FFF2-40B4-BE49-F238E27FC236}">
                <a16:creationId xmlns:a16="http://schemas.microsoft.com/office/drawing/2014/main" id="{F4EBCA50-5C90-DC41-BC0A-3695FAED7A92}"/>
              </a:ext>
            </a:extLst>
          </p:cNvPr>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a:extLst>
              <a:ext uri="{FF2B5EF4-FFF2-40B4-BE49-F238E27FC236}">
                <a16:creationId xmlns:a16="http://schemas.microsoft.com/office/drawing/2014/main" id="{0B62D562-A3FF-3946-9388-A5149A93CEAC}"/>
              </a:ext>
            </a:extLst>
          </p:cNvPr>
          <p:cNvSpPr>
            <a:spLocks noGrp="1"/>
          </p:cNvSpPr>
          <p:nvPr>
            <p:ph type="dt" sz="half" idx="10"/>
          </p:nvPr>
        </p:nvSpPr>
        <p:spPr/>
        <p:txBody>
          <a:bodyPr/>
          <a:lstStyle/>
          <a:p>
            <a:fld id="{14E54E28-A52C-8342-B71A-8BAA2DB398DA}" type="datetimeFigureOut">
              <a:rPr lang="en-US" smtClean="0"/>
              <a:t>2/2/22</a:t>
            </a:fld>
            <a:endParaRPr lang="en-US"/>
          </a:p>
        </p:txBody>
      </p:sp>
      <p:sp>
        <p:nvSpPr>
          <p:cNvPr id="8" name="Footer Placeholder 7">
            <a:extLst>
              <a:ext uri="{FF2B5EF4-FFF2-40B4-BE49-F238E27FC236}">
                <a16:creationId xmlns:a16="http://schemas.microsoft.com/office/drawing/2014/main" id="{1C2B2C71-772B-6641-BBF1-C0C18643A0C0}"/>
              </a:ext>
            </a:extLst>
          </p:cNvPr>
          <p:cNvSpPr>
            <a:spLocks noGrp="1"/>
          </p:cNvSpPr>
          <p:nvPr>
            <p:ph type="ftr" sz="quarter" idx="11"/>
          </p:nvPr>
        </p:nvSpPr>
        <p:spPr/>
        <p:txBody>
          <a:bodyPr/>
          <a:lstStyle/>
          <a:p>
            <a:endParaRPr lang="en-US"/>
          </a:p>
        </p:txBody>
      </p:sp>
      <p:sp>
        <p:nvSpPr>
          <p:cNvPr id="9" name="Slide Number Placeholder 8">
            <a:extLst>
              <a:ext uri="{FF2B5EF4-FFF2-40B4-BE49-F238E27FC236}">
                <a16:creationId xmlns:a16="http://schemas.microsoft.com/office/drawing/2014/main" id="{8BCBD70B-5596-844B-8381-6AB51AA15959}"/>
              </a:ext>
            </a:extLst>
          </p:cNvPr>
          <p:cNvSpPr>
            <a:spLocks noGrp="1"/>
          </p:cNvSpPr>
          <p:nvPr>
            <p:ph type="sldNum" sz="quarter" idx="12"/>
          </p:nvPr>
        </p:nvSpPr>
        <p:spPr/>
        <p:txBody>
          <a:bodyPr/>
          <a:lstStyle/>
          <a:p>
            <a:fld id="{158A8FDF-AF36-5D4A-830C-1EA6DC8FDBA3}" type="slidenum">
              <a:rPr lang="en-US" smtClean="0"/>
              <a:t>‹#›</a:t>
            </a:fld>
            <a:endParaRPr lang="en-US"/>
          </a:p>
        </p:txBody>
      </p:sp>
    </p:spTree>
    <p:extLst>
      <p:ext uri="{BB962C8B-B14F-4D97-AF65-F5344CB8AC3E}">
        <p14:creationId xmlns:p14="http://schemas.microsoft.com/office/powerpoint/2010/main" val="191923861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688D4EE-3960-8642-936A-025F9FA71808}"/>
              </a:ext>
            </a:extLst>
          </p:cNvPr>
          <p:cNvSpPr>
            <a:spLocks noGrp="1"/>
          </p:cNvSpPr>
          <p:nvPr>
            <p:ph type="title"/>
          </p:nvPr>
        </p:nvSpPr>
        <p:spPr/>
        <p:txBody>
          <a:bodyPr/>
          <a:lstStyle/>
          <a:p>
            <a:r>
              <a:rPr lang="en-US"/>
              <a:t>Click to edit Master title style</a:t>
            </a:r>
          </a:p>
        </p:txBody>
      </p:sp>
      <p:sp>
        <p:nvSpPr>
          <p:cNvPr id="3" name="Date Placeholder 2">
            <a:extLst>
              <a:ext uri="{FF2B5EF4-FFF2-40B4-BE49-F238E27FC236}">
                <a16:creationId xmlns:a16="http://schemas.microsoft.com/office/drawing/2014/main" id="{FD7E1F41-A1C9-9C4A-BF03-05769672D657}"/>
              </a:ext>
            </a:extLst>
          </p:cNvPr>
          <p:cNvSpPr>
            <a:spLocks noGrp="1"/>
          </p:cNvSpPr>
          <p:nvPr>
            <p:ph type="dt" sz="half" idx="10"/>
          </p:nvPr>
        </p:nvSpPr>
        <p:spPr/>
        <p:txBody>
          <a:bodyPr/>
          <a:lstStyle/>
          <a:p>
            <a:fld id="{14E54E28-A52C-8342-B71A-8BAA2DB398DA}" type="datetimeFigureOut">
              <a:rPr lang="en-US" smtClean="0"/>
              <a:t>2/2/22</a:t>
            </a:fld>
            <a:endParaRPr lang="en-US"/>
          </a:p>
        </p:txBody>
      </p:sp>
      <p:sp>
        <p:nvSpPr>
          <p:cNvPr id="4" name="Footer Placeholder 3">
            <a:extLst>
              <a:ext uri="{FF2B5EF4-FFF2-40B4-BE49-F238E27FC236}">
                <a16:creationId xmlns:a16="http://schemas.microsoft.com/office/drawing/2014/main" id="{34BC2977-2137-2A4E-B9BC-C82A4D343EBF}"/>
              </a:ext>
            </a:extLst>
          </p:cNvPr>
          <p:cNvSpPr>
            <a:spLocks noGrp="1"/>
          </p:cNvSpPr>
          <p:nvPr>
            <p:ph type="ftr" sz="quarter" idx="11"/>
          </p:nvPr>
        </p:nvSpPr>
        <p:spPr/>
        <p:txBody>
          <a:bodyPr/>
          <a:lstStyle/>
          <a:p>
            <a:endParaRPr lang="en-US"/>
          </a:p>
        </p:txBody>
      </p:sp>
      <p:sp>
        <p:nvSpPr>
          <p:cNvPr id="5" name="Slide Number Placeholder 4">
            <a:extLst>
              <a:ext uri="{FF2B5EF4-FFF2-40B4-BE49-F238E27FC236}">
                <a16:creationId xmlns:a16="http://schemas.microsoft.com/office/drawing/2014/main" id="{6B958AB6-353B-4347-AE1D-B802675415E0}"/>
              </a:ext>
            </a:extLst>
          </p:cNvPr>
          <p:cNvSpPr>
            <a:spLocks noGrp="1"/>
          </p:cNvSpPr>
          <p:nvPr>
            <p:ph type="sldNum" sz="quarter" idx="12"/>
          </p:nvPr>
        </p:nvSpPr>
        <p:spPr/>
        <p:txBody>
          <a:bodyPr/>
          <a:lstStyle/>
          <a:p>
            <a:fld id="{158A8FDF-AF36-5D4A-830C-1EA6DC8FDBA3}" type="slidenum">
              <a:rPr lang="en-US" smtClean="0"/>
              <a:t>‹#›</a:t>
            </a:fld>
            <a:endParaRPr lang="en-US"/>
          </a:p>
        </p:txBody>
      </p:sp>
    </p:spTree>
    <p:extLst>
      <p:ext uri="{BB962C8B-B14F-4D97-AF65-F5344CB8AC3E}">
        <p14:creationId xmlns:p14="http://schemas.microsoft.com/office/powerpoint/2010/main" val="167025050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a:extLst>
              <a:ext uri="{FF2B5EF4-FFF2-40B4-BE49-F238E27FC236}">
                <a16:creationId xmlns:a16="http://schemas.microsoft.com/office/drawing/2014/main" id="{311C5072-BA13-3848-90A0-6F06BDF34EE2}"/>
              </a:ext>
            </a:extLst>
          </p:cNvPr>
          <p:cNvSpPr>
            <a:spLocks noGrp="1"/>
          </p:cNvSpPr>
          <p:nvPr>
            <p:ph type="dt" sz="half" idx="10"/>
          </p:nvPr>
        </p:nvSpPr>
        <p:spPr/>
        <p:txBody>
          <a:bodyPr/>
          <a:lstStyle/>
          <a:p>
            <a:fld id="{14E54E28-A52C-8342-B71A-8BAA2DB398DA}" type="datetimeFigureOut">
              <a:rPr lang="en-US" smtClean="0"/>
              <a:t>2/2/22</a:t>
            </a:fld>
            <a:endParaRPr lang="en-US"/>
          </a:p>
        </p:txBody>
      </p:sp>
      <p:sp>
        <p:nvSpPr>
          <p:cNvPr id="3" name="Footer Placeholder 2">
            <a:extLst>
              <a:ext uri="{FF2B5EF4-FFF2-40B4-BE49-F238E27FC236}">
                <a16:creationId xmlns:a16="http://schemas.microsoft.com/office/drawing/2014/main" id="{E6FFCC03-F85C-6F47-9B61-A52A63F7B1BB}"/>
              </a:ext>
            </a:extLst>
          </p:cNvPr>
          <p:cNvSpPr>
            <a:spLocks noGrp="1"/>
          </p:cNvSpPr>
          <p:nvPr>
            <p:ph type="ftr" sz="quarter" idx="11"/>
          </p:nvPr>
        </p:nvSpPr>
        <p:spPr/>
        <p:txBody>
          <a:bodyPr/>
          <a:lstStyle/>
          <a:p>
            <a:endParaRPr lang="en-US"/>
          </a:p>
        </p:txBody>
      </p:sp>
      <p:sp>
        <p:nvSpPr>
          <p:cNvPr id="4" name="Slide Number Placeholder 3">
            <a:extLst>
              <a:ext uri="{FF2B5EF4-FFF2-40B4-BE49-F238E27FC236}">
                <a16:creationId xmlns:a16="http://schemas.microsoft.com/office/drawing/2014/main" id="{9671BB64-F602-0846-A0F0-7810323E4C7B}"/>
              </a:ext>
            </a:extLst>
          </p:cNvPr>
          <p:cNvSpPr>
            <a:spLocks noGrp="1"/>
          </p:cNvSpPr>
          <p:nvPr>
            <p:ph type="sldNum" sz="quarter" idx="12"/>
          </p:nvPr>
        </p:nvSpPr>
        <p:spPr/>
        <p:txBody>
          <a:bodyPr/>
          <a:lstStyle/>
          <a:p>
            <a:fld id="{158A8FDF-AF36-5D4A-830C-1EA6DC8FDBA3}" type="slidenum">
              <a:rPr lang="en-US" smtClean="0"/>
              <a:t>‹#›</a:t>
            </a:fld>
            <a:endParaRPr lang="en-US"/>
          </a:p>
        </p:txBody>
      </p:sp>
    </p:spTree>
    <p:extLst>
      <p:ext uri="{BB962C8B-B14F-4D97-AF65-F5344CB8AC3E}">
        <p14:creationId xmlns:p14="http://schemas.microsoft.com/office/powerpoint/2010/main" val="388858717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C680BC9-6940-C047-A392-23E678ABE10F}"/>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Content Placeholder 2">
            <a:extLst>
              <a:ext uri="{FF2B5EF4-FFF2-40B4-BE49-F238E27FC236}">
                <a16:creationId xmlns:a16="http://schemas.microsoft.com/office/drawing/2014/main" id="{42960176-CD97-DE47-8602-374A4B310E86}"/>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a:extLst>
              <a:ext uri="{FF2B5EF4-FFF2-40B4-BE49-F238E27FC236}">
                <a16:creationId xmlns:a16="http://schemas.microsoft.com/office/drawing/2014/main" id="{03FA28C8-2A4A-8349-8D1C-3C4329521F8B}"/>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A8E1E387-796F-A842-A005-643C853C7E35}"/>
              </a:ext>
            </a:extLst>
          </p:cNvPr>
          <p:cNvSpPr>
            <a:spLocks noGrp="1"/>
          </p:cNvSpPr>
          <p:nvPr>
            <p:ph type="dt" sz="half" idx="10"/>
          </p:nvPr>
        </p:nvSpPr>
        <p:spPr/>
        <p:txBody>
          <a:bodyPr/>
          <a:lstStyle/>
          <a:p>
            <a:fld id="{14E54E28-A52C-8342-B71A-8BAA2DB398DA}" type="datetimeFigureOut">
              <a:rPr lang="en-US" smtClean="0"/>
              <a:t>2/2/22</a:t>
            </a:fld>
            <a:endParaRPr lang="en-US"/>
          </a:p>
        </p:txBody>
      </p:sp>
      <p:sp>
        <p:nvSpPr>
          <p:cNvPr id="6" name="Footer Placeholder 5">
            <a:extLst>
              <a:ext uri="{FF2B5EF4-FFF2-40B4-BE49-F238E27FC236}">
                <a16:creationId xmlns:a16="http://schemas.microsoft.com/office/drawing/2014/main" id="{5AE0767F-690D-4949-AA27-03B482C7883C}"/>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EAC4AA35-E97C-7E43-839C-C63D4DAD5CF5}"/>
              </a:ext>
            </a:extLst>
          </p:cNvPr>
          <p:cNvSpPr>
            <a:spLocks noGrp="1"/>
          </p:cNvSpPr>
          <p:nvPr>
            <p:ph type="sldNum" sz="quarter" idx="12"/>
          </p:nvPr>
        </p:nvSpPr>
        <p:spPr/>
        <p:txBody>
          <a:bodyPr/>
          <a:lstStyle/>
          <a:p>
            <a:fld id="{158A8FDF-AF36-5D4A-830C-1EA6DC8FDBA3}" type="slidenum">
              <a:rPr lang="en-US" smtClean="0"/>
              <a:t>‹#›</a:t>
            </a:fld>
            <a:endParaRPr lang="en-US"/>
          </a:p>
        </p:txBody>
      </p:sp>
    </p:spTree>
    <p:extLst>
      <p:ext uri="{BB962C8B-B14F-4D97-AF65-F5344CB8AC3E}">
        <p14:creationId xmlns:p14="http://schemas.microsoft.com/office/powerpoint/2010/main" val="278946624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67E7DE8-C415-0149-8111-469BCBCA5525}"/>
              </a:ext>
            </a:extLst>
          </p:cNvPr>
          <p:cNvSpPr>
            <a:spLocks noGrp="1"/>
          </p:cNvSpPr>
          <p:nvPr>
            <p:ph type="title"/>
          </p:nvPr>
        </p:nvSpPr>
        <p:spPr>
          <a:xfrm>
            <a:off x="839788" y="457200"/>
            <a:ext cx="3932237" cy="1600200"/>
          </a:xfrm>
        </p:spPr>
        <p:txBody>
          <a:bodyPr anchor="b"/>
          <a:lstStyle>
            <a:lvl1pPr>
              <a:defRPr sz="3200"/>
            </a:lvl1pPr>
          </a:lstStyle>
          <a:p>
            <a:r>
              <a:rPr lang="en-US"/>
              <a:t>Click to edit Master title style</a:t>
            </a:r>
          </a:p>
        </p:txBody>
      </p:sp>
      <p:sp>
        <p:nvSpPr>
          <p:cNvPr id="3" name="Picture Placeholder 2">
            <a:extLst>
              <a:ext uri="{FF2B5EF4-FFF2-40B4-BE49-F238E27FC236}">
                <a16:creationId xmlns:a16="http://schemas.microsoft.com/office/drawing/2014/main" id="{186CE2F3-E245-AE4A-8A32-2BE674EA843E}"/>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a:extLst>
              <a:ext uri="{FF2B5EF4-FFF2-40B4-BE49-F238E27FC236}">
                <a16:creationId xmlns:a16="http://schemas.microsoft.com/office/drawing/2014/main" id="{B897C566-B014-5044-ABC0-D194240A4CEF}"/>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a:extLst>
              <a:ext uri="{FF2B5EF4-FFF2-40B4-BE49-F238E27FC236}">
                <a16:creationId xmlns:a16="http://schemas.microsoft.com/office/drawing/2014/main" id="{B8F6324D-F436-7847-ACE4-D59CF845A98B}"/>
              </a:ext>
            </a:extLst>
          </p:cNvPr>
          <p:cNvSpPr>
            <a:spLocks noGrp="1"/>
          </p:cNvSpPr>
          <p:nvPr>
            <p:ph type="dt" sz="half" idx="10"/>
          </p:nvPr>
        </p:nvSpPr>
        <p:spPr/>
        <p:txBody>
          <a:bodyPr/>
          <a:lstStyle/>
          <a:p>
            <a:fld id="{14E54E28-A52C-8342-B71A-8BAA2DB398DA}" type="datetimeFigureOut">
              <a:rPr lang="en-US" smtClean="0"/>
              <a:t>2/2/22</a:t>
            </a:fld>
            <a:endParaRPr lang="en-US"/>
          </a:p>
        </p:txBody>
      </p:sp>
      <p:sp>
        <p:nvSpPr>
          <p:cNvPr id="6" name="Footer Placeholder 5">
            <a:extLst>
              <a:ext uri="{FF2B5EF4-FFF2-40B4-BE49-F238E27FC236}">
                <a16:creationId xmlns:a16="http://schemas.microsoft.com/office/drawing/2014/main" id="{4835A9C5-8DBA-F041-9F6D-827AB5898DD4}"/>
              </a:ext>
            </a:extLst>
          </p:cNvPr>
          <p:cNvSpPr>
            <a:spLocks noGrp="1"/>
          </p:cNvSpPr>
          <p:nvPr>
            <p:ph type="ftr" sz="quarter" idx="11"/>
          </p:nvPr>
        </p:nvSpPr>
        <p:spPr/>
        <p:txBody>
          <a:bodyPr/>
          <a:lstStyle/>
          <a:p>
            <a:endParaRPr lang="en-US"/>
          </a:p>
        </p:txBody>
      </p:sp>
      <p:sp>
        <p:nvSpPr>
          <p:cNvPr id="7" name="Slide Number Placeholder 6">
            <a:extLst>
              <a:ext uri="{FF2B5EF4-FFF2-40B4-BE49-F238E27FC236}">
                <a16:creationId xmlns:a16="http://schemas.microsoft.com/office/drawing/2014/main" id="{9EC0AB3B-A526-ED4E-A9B9-07A35A46EF40}"/>
              </a:ext>
            </a:extLst>
          </p:cNvPr>
          <p:cNvSpPr>
            <a:spLocks noGrp="1"/>
          </p:cNvSpPr>
          <p:nvPr>
            <p:ph type="sldNum" sz="quarter" idx="12"/>
          </p:nvPr>
        </p:nvSpPr>
        <p:spPr/>
        <p:txBody>
          <a:bodyPr/>
          <a:lstStyle/>
          <a:p>
            <a:fld id="{158A8FDF-AF36-5D4A-830C-1EA6DC8FDBA3}" type="slidenum">
              <a:rPr lang="en-US" smtClean="0"/>
              <a:t>‹#›</a:t>
            </a:fld>
            <a:endParaRPr lang="en-US"/>
          </a:p>
        </p:txBody>
      </p:sp>
    </p:spTree>
    <p:extLst>
      <p:ext uri="{BB962C8B-B14F-4D97-AF65-F5344CB8AC3E}">
        <p14:creationId xmlns:p14="http://schemas.microsoft.com/office/powerpoint/2010/main" val="76742380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7A9E192-FDCA-7845-BA5A-1083A2BDBDE9}"/>
              </a:ext>
            </a:extLst>
          </p:cNvPr>
          <p:cNvSpPr>
            <a:spLocks noGrp="1"/>
          </p:cNvSpPr>
          <p:nvPr>
            <p:ph type="title"/>
          </p:nvPr>
        </p:nvSpPr>
        <p:spPr/>
        <p:txBody>
          <a:bodyPr/>
          <a:lstStyle/>
          <a:p>
            <a:r>
              <a:rPr lang="en-US"/>
              <a:t>Click to edit Master title style</a:t>
            </a:r>
          </a:p>
        </p:txBody>
      </p:sp>
      <p:sp>
        <p:nvSpPr>
          <p:cNvPr id="3" name="Vertical Text Placeholder 2">
            <a:extLst>
              <a:ext uri="{FF2B5EF4-FFF2-40B4-BE49-F238E27FC236}">
                <a16:creationId xmlns:a16="http://schemas.microsoft.com/office/drawing/2014/main" id="{EBD0AC52-EB05-C84F-B0BA-36DB09527F6C}"/>
              </a:ext>
            </a:extLst>
          </p:cNvPr>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ECD5CC8B-14BB-5F49-B1BC-992941BB581B}"/>
              </a:ext>
            </a:extLst>
          </p:cNvPr>
          <p:cNvSpPr>
            <a:spLocks noGrp="1"/>
          </p:cNvSpPr>
          <p:nvPr>
            <p:ph type="dt" sz="half" idx="10"/>
          </p:nvPr>
        </p:nvSpPr>
        <p:spPr/>
        <p:txBody>
          <a:bodyPr/>
          <a:lstStyle/>
          <a:p>
            <a:fld id="{14E54E28-A52C-8342-B71A-8BAA2DB398DA}" type="datetimeFigureOut">
              <a:rPr lang="en-US" smtClean="0"/>
              <a:t>2/2/22</a:t>
            </a:fld>
            <a:endParaRPr lang="en-US"/>
          </a:p>
        </p:txBody>
      </p:sp>
      <p:sp>
        <p:nvSpPr>
          <p:cNvPr id="5" name="Footer Placeholder 4">
            <a:extLst>
              <a:ext uri="{FF2B5EF4-FFF2-40B4-BE49-F238E27FC236}">
                <a16:creationId xmlns:a16="http://schemas.microsoft.com/office/drawing/2014/main" id="{0C05A7F8-5D00-AC43-B7D8-E0B5FD44B77A}"/>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F3B2FD32-A5B1-0D4F-9091-46B387F02D84}"/>
              </a:ext>
            </a:extLst>
          </p:cNvPr>
          <p:cNvSpPr>
            <a:spLocks noGrp="1"/>
          </p:cNvSpPr>
          <p:nvPr>
            <p:ph type="sldNum" sz="quarter" idx="12"/>
          </p:nvPr>
        </p:nvSpPr>
        <p:spPr/>
        <p:txBody>
          <a:bodyPr/>
          <a:lstStyle/>
          <a:p>
            <a:fld id="{158A8FDF-AF36-5D4A-830C-1EA6DC8FDBA3}" type="slidenum">
              <a:rPr lang="en-US" smtClean="0"/>
              <a:t>‹#›</a:t>
            </a:fld>
            <a:endParaRPr lang="en-US"/>
          </a:p>
        </p:txBody>
      </p:sp>
    </p:spTree>
    <p:extLst>
      <p:ext uri="{BB962C8B-B14F-4D97-AF65-F5344CB8AC3E}">
        <p14:creationId xmlns:p14="http://schemas.microsoft.com/office/powerpoint/2010/main" val="190420228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a:extLst>
              <a:ext uri="{FF2B5EF4-FFF2-40B4-BE49-F238E27FC236}">
                <a16:creationId xmlns:a16="http://schemas.microsoft.com/office/drawing/2014/main" id="{C07C1593-5522-FA40-85B0-DE73B84B2B17}"/>
              </a:ext>
            </a:extLst>
          </p:cNvPr>
          <p:cNvSpPr>
            <a:spLocks noGrp="1"/>
          </p:cNvSpPr>
          <p:nvPr>
            <p:ph type="title" orient="vert"/>
          </p:nvPr>
        </p:nvSpPr>
        <p:spPr>
          <a:xfrm>
            <a:off x="8724900" y="365125"/>
            <a:ext cx="2628900" cy="5811838"/>
          </a:xfrm>
        </p:spPr>
        <p:txBody>
          <a:bodyPr vert="eaVert"/>
          <a:lstStyle/>
          <a:p>
            <a:r>
              <a:rPr lang="en-US"/>
              <a:t>Click to edit Master title style</a:t>
            </a:r>
          </a:p>
        </p:txBody>
      </p:sp>
      <p:sp>
        <p:nvSpPr>
          <p:cNvPr id="3" name="Vertical Text Placeholder 2">
            <a:extLst>
              <a:ext uri="{FF2B5EF4-FFF2-40B4-BE49-F238E27FC236}">
                <a16:creationId xmlns:a16="http://schemas.microsoft.com/office/drawing/2014/main" id="{7F654A4C-89E2-2349-A6E2-16C49FE0B2A2}"/>
              </a:ext>
            </a:extLst>
          </p:cNvPr>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C46D4C56-0916-FC41-B6D8-AB9C34438728}"/>
              </a:ext>
            </a:extLst>
          </p:cNvPr>
          <p:cNvSpPr>
            <a:spLocks noGrp="1"/>
          </p:cNvSpPr>
          <p:nvPr>
            <p:ph type="dt" sz="half" idx="10"/>
          </p:nvPr>
        </p:nvSpPr>
        <p:spPr/>
        <p:txBody>
          <a:bodyPr/>
          <a:lstStyle/>
          <a:p>
            <a:fld id="{14E54E28-A52C-8342-B71A-8BAA2DB398DA}" type="datetimeFigureOut">
              <a:rPr lang="en-US" smtClean="0"/>
              <a:t>2/2/22</a:t>
            </a:fld>
            <a:endParaRPr lang="en-US"/>
          </a:p>
        </p:txBody>
      </p:sp>
      <p:sp>
        <p:nvSpPr>
          <p:cNvPr id="5" name="Footer Placeholder 4">
            <a:extLst>
              <a:ext uri="{FF2B5EF4-FFF2-40B4-BE49-F238E27FC236}">
                <a16:creationId xmlns:a16="http://schemas.microsoft.com/office/drawing/2014/main" id="{8BAD2577-B174-144A-9400-E57EC7610377}"/>
              </a:ext>
            </a:extLst>
          </p:cNvPr>
          <p:cNvSpPr>
            <a:spLocks noGrp="1"/>
          </p:cNvSpPr>
          <p:nvPr>
            <p:ph type="ftr" sz="quarter" idx="11"/>
          </p:nvPr>
        </p:nvSpPr>
        <p:spPr/>
        <p:txBody>
          <a:bodyPr/>
          <a:lstStyle/>
          <a:p>
            <a:endParaRPr lang="en-US"/>
          </a:p>
        </p:txBody>
      </p:sp>
      <p:sp>
        <p:nvSpPr>
          <p:cNvPr id="6" name="Slide Number Placeholder 5">
            <a:extLst>
              <a:ext uri="{FF2B5EF4-FFF2-40B4-BE49-F238E27FC236}">
                <a16:creationId xmlns:a16="http://schemas.microsoft.com/office/drawing/2014/main" id="{24B6282C-77C3-124F-980C-47F1F6413DE4}"/>
              </a:ext>
            </a:extLst>
          </p:cNvPr>
          <p:cNvSpPr>
            <a:spLocks noGrp="1"/>
          </p:cNvSpPr>
          <p:nvPr>
            <p:ph type="sldNum" sz="quarter" idx="12"/>
          </p:nvPr>
        </p:nvSpPr>
        <p:spPr/>
        <p:txBody>
          <a:bodyPr/>
          <a:lstStyle/>
          <a:p>
            <a:fld id="{158A8FDF-AF36-5D4A-830C-1EA6DC8FDBA3}" type="slidenum">
              <a:rPr lang="en-US" smtClean="0"/>
              <a:t>‹#›</a:t>
            </a:fld>
            <a:endParaRPr lang="en-US"/>
          </a:p>
        </p:txBody>
      </p:sp>
    </p:spTree>
    <p:extLst>
      <p:ext uri="{BB962C8B-B14F-4D97-AF65-F5344CB8AC3E}">
        <p14:creationId xmlns:p14="http://schemas.microsoft.com/office/powerpoint/2010/main" val="4169815557"/>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a:extLst>
              <a:ext uri="{FF2B5EF4-FFF2-40B4-BE49-F238E27FC236}">
                <a16:creationId xmlns:a16="http://schemas.microsoft.com/office/drawing/2014/main" id="{E580F314-926F-144D-82C0-FBF9749126BF}"/>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a:extLst>
              <a:ext uri="{FF2B5EF4-FFF2-40B4-BE49-F238E27FC236}">
                <a16:creationId xmlns:a16="http://schemas.microsoft.com/office/drawing/2014/main" id="{865B6505-CA71-6A47-B30F-3C6795EA10F1}"/>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a:extLst>
              <a:ext uri="{FF2B5EF4-FFF2-40B4-BE49-F238E27FC236}">
                <a16:creationId xmlns:a16="http://schemas.microsoft.com/office/drawing/2014/main" id="{437F36E7-7F1E-E446-974B-BA4CB404BAA6}"/>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14E54E28-A52C-8342-B71A-8BAA2DB398DA}" type="datetimeFigureOut">
              <a:rPr lang="en-US" smtClean="0"/>
              <a:t>2/2/22</a:t>
            </a:fld>
            <a:endParaRPr lang="en-US"/>
          </a:p>
        </p:txBody>
      </p:sp>
      <p:sp>
        <p:nvSpPr>
          <p:cNvPr id="5" name="Footer Placeholder 4">
            <a:extLst>
              <a:ext uri="{FF2B5EF4-FFF2-40B4-BE49-F238E27FC236}">
                <a16:creationId xmlns:a16="http://schemas.microsoft.com/office/drawing/2014/main" id="{0AD0AE01-F584-CD4E-AEE6-B617FC301C7F}"/>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a:extLst>
              <a:ext uri="{FF2B5EF4-FFF2-40B4-BE49-F238E27FC236}">
                <a16:creationId xmlns:a16="http://schemas.microsoft.com/office/drawing/2014/main" id="{75323C7C-A3D2-9F4B-8173-1A2B8C2324C7}"/>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158A8FDF-AF36-5D4A-830C-1EA6DC8FDBA3}" type="slidenum">
              <a:rPr lang="en-US" smtClean="0"/>
              <a:t>‹#›</a:t>
            </a:fld>
            <a:endParaRPr lang="en-US"/>
          </a:p>
        </p:txBody>
      </p:sp>
    </p:spTree>
    <p:extLst>
      <p:ext uri="{BB962C8B-B14F-4D97-AF65-F5344CB8AC3E}">
        <p14:creationId xmlns:p14="http://schemas.microsoft.com/office/powerpoint/2010/main" val="2617300005"/>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slideLayout" Target="../slideLayouts/slideLayout1.xml"/><Relationship Id="rId2" Type="http://schemas.openxmlformats.org/officeDocument/2006/relationships/video" Target="../media/media1.mp4"/><Relationship Id="rId1" Type="http://schemas.microsoft.com/office/2007/relationships/media" Target="../media/media1.mp4"/><Relationship Id="rId5" Type="http://schemas.openxmlformats.org/officeDocument/2006/relationships/image" Target="../media/image1.png"/><Relationship Id="rId4" Type="http://schemas.openxmlformats.org/officeDocument/2006/relationships/notesSlide" Target="../notesSlides/notesSlide1.xml"/></Relationships>
</file>

<file path=ppt/slides/_rels/slide2.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2.mp4"/><Relationship Id="rId1" Type="http://schemas.microsoft.com/office/2007/relationships/media" Target="../media/media2.mp4"/><Relationship Id="rId5" Type="http://schemas.openxmlformats.org/officeDocument/2006/relationships/image" Target="../media/image2.png"/><Relationship Id="rId4" Type="http://schemas.openxmlformats.org/officeDocument/2006/relationships/notesSlide" Target="../notesSlides/notesSlide2.xml"/></Relationships>
</file>

<file path=ppt/slides/_rels/slide3.xml.rels><?xml version="1.0" encoding="UTF-8" standalone="yes"?>
<Relationships xmlns="http://schemas.openxmlformats.org/package/2006/relationships"><Relationship Id="rId3" Type="http://schemas.openxmlformats.org/officeDocument/2006/relationships/slideLayout" Target="../slideLayouts/slideLayout2.xml"/><Relationship Id="rId7" Type="http://schemas.openxmlformats.org/officeDocument/2006/relationships/image" Target="../media/image5.png"/><Relationship Id="rId2" Type="http://schemas.openxmlformats.org/officeDocument/2006/relationships/video" Target="../media/media3.mp4"/><Relationship Id="rId1" Type="http://schemas.microsoft.com/office/2007/relationships/media" Target="../media/media3.mp4"/><Relationship Id="rId6" Type="http://schemas.openxmlformats.org/officeDocument/2006/relationships/image" Target="../media/image4.png"/><Relationship Id="rId5" Type="http://schemas.openxmlformats.org/officeDocument/2006/relationships/image" Target="../media/image3.png"/><Relationship Id="rId4" Type="http://schemas.openxmlformats.org/officeDocument/2006/relationships/notesSlide" Target="../notesSlides/notesSlide3.xml"/></Relationships>
</file>

<file path=ppt/slides/_rels/slide4.xml.rels><?xml version="1.0" encoding="UTF-8" standalone="yes"?>
<Relationships xmlns="http://schemas.openxmlformats.org/package/2006/relationships"><Relationship Id="rId8" Type="http://schemas.openxmlformats.org/officeDocument/2006/relationships/image" Target="../media/image9.png"/><Relationship Id="rId3" Type="http://schemas.openxmlformats.org/officeDocument/2006/relationships/slideLayout" Target="../slideLayouts/slideLayout2.xml"/><Relationship Id="rId7" Type="http://schemas.openxmlformats.org/officeDocument/2006/relationships/image" Target="../media/image8.png"/><Relationship Id="rId2" Type="http://schemas.openxmlformats.org/officeDocument/2006/relationships/video" Target="../media/media4.mp4"/><Relationship Id="rId1" Type="http://schemas.microsoft.com/office/2007/relationships/media" Target="../media/media4.mp4"/><Relationship Id="rId6" Type="http://schemas.openxmlformats.org/officeDocument/2006/relationships/image" Target="../media/image7.png"/><Relationship Id="rId5" Type="http://schemas.openxmlformats.org/officeDocument/2006/relationships/image" Target="../media/image6.jpg"/><Relationship Id="rId4" Type="http://schemas.openxmlformats.org/officeDocument/2006/relationships/notesSlide" Target="../notesSlides/notesSlide4.xml"/></Relationships>
</file>

<file path=ppt/slides/_rels/slide5.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5.mp4"/><Relationship Id="rId1" Type="http://schemas.microsoft.com/office/2007/relationships/media" Target="../media/media5.mp4"/><Relationship Id="rId5" Type="http://schemas.openxmlformats.org/officeDocument/2006/relationships/image" Target="../media/image10.png"/><Relationship Id="rId4" Type="http://schemas.openxmlformats.org/officeDocument/2006/relationships/notesSlide" Target="../notesSlides/notesSlide5.xml"/></Relationships>
</file>

<file path=ppt/slides/_rels/slide6.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6.mp4"/><Relationship Id="rId1" Type="http://schemas.microsoft.com/office/2007/relationships/media" Target="../media/media6.mp4"/><Relationship Id="rId5" Type="http://schemas.openxmlformats.org/officeDocument/2006/relationships/image" Target="../media/image11.png"/><Relationship Id="rId4" Type="http://schemas.openxmlformats.org/officeDocument/2006/relationships/notesSlide" Target="../notesSlides/notesSlide6.xml"/></Relationships>
</file>

<file path=ppt/slides/_rels/slide7.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7.mp4"/><Relationship Id="rId1" Type="http://schemas.microsoft.com/office/2007/relationships/media" Target="../media/media7.mp4"/><Relationship Id="rId5" Type="http://schemas.openxmlformats.org/officeDocument/2006/relationships/image" Target="../media/image12.png"/><Relationship Id="rId4" Type="http://schemas.openxmlformats.org/officeDocument/2006/relationships/notesSlide" Target="../notesSlides/notesSlide7.xml"/></Relationships>
</file>

<file path=ppt/slides/_rels/slide8.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8.mp4"/><Relationship Id="rId1" Type="http://schemas.microsoft.com/office/2007/relationships/media" Target="../media/media8.mp4"/><Relationship Id="rId5" Type="http://schemas.openxmlformats.org/officeDocument/2006/relationships/image" Target="../media/image13.png"/><Relationship Id="rId4" Type="http://schemas.openxmlformats.org/officeDocument/2006/relationships/notesSlide" Target="../notesSlides/notesSlide8.xml"/></Relationships>
</file>

<file path=ppt/slides/_rels/slide9.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9.mp4"/><Relationship Id="rId1" Type="http://schemas.microsoft.com/office/2007/relationships/media" Target="../media/media9.mp4"/><Relationship Id="rId5" Type="http://schemas.openxmlformats.org/officeDocument/2006/relationships/image" Target="../media/image14.png"/><Relationship Id="rId4" Type="http://schemas.openxmlformats.org/officeDocument/2006/relationships/notesSlide" Target="../notesSlides/notesSlide9.xml"/></Relationships>
</file>

<file path=ppt/slides/_rels/slide10.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10.mp4"/><Relationship Id="rId1" Type="http://schemas.microsoft.com/office/2007/relationships/media" Target="../media/media10.mp4"/><Relationship Id="rId5" Type="http://schemas.openxmlformats.org/officeDocument/2006/relationships/image" Target="../media/image15.png"/><Relationship Id="rId4" Type="http://schemas.openxmlformats.org/officeDocument/2006/relationships/notesSlide" Target="../notesSlides/notesSlide10.xml"/></Relationships>
</file>

<file path=ppt/slides/_rels/slide11.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11.mp4"/><Relationship Id="rId1" Type="http://schemas.microsoft.com/office/2007/relationships/media" Target="../media/media11.mp4"/><Relationship Id="rId5" Type="http://schemas.openxmlformats.org/officeDocument/2006/relationships/image" Target="../media/image16.png"/><Relationship Id="rId4" Type="http://schemas.openxmlformats.org/officeDocument/2006/relationships/notesSlide" Target="../notesSlides/notesSlide11.xml"/></Relationships>
</file>

<file path=ppt/slides/_rels/slide12.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12.mp4"/><Relationship Id="rId1" Type="http://schemas.microsoft.com/office/2007/relationships/media" Target="../media/media12.mp4"/><Relationship Id="rId5" Type="http://schemas.openxmlformats.org/officeDocument/2006/relationships/image" Target="../media/image17.png"/><Relationship Id="rId4" Type="http://schemas.openxmlformats.org/officeDocument/2006/relationships/notesSlide" Target="../notesSlides/notesSlide12.xml"/></Relationships>
</file>

<file path=ppt/slides/_rels/slide13.xml.rels><?xml version="1.0" encoding="UTF-8" standalone="yes"?>
<Relationships xmlns="http://schemas.openxmlformats.org/package/2006/relationships"><Relationship Id="rId3" Type="http://schemas.openxmlformats.org/officeDocument/2006/relationships/slideLayout" Target="../slideLayouts/slideLayout2.xml"/><Relationship Id="rId7" Type="http://schemas.openxmlformats.org/officeDocument/2006/relationships/image" Target="../media/image20.png"/><Relationship Id="rId2" Type="http://schemas.openxmlformats.org/officeDocument/2006/relationships/video" Target="../media/media13.mp4"/><Relationship Id="rId1" Type="http://schemas.microsoft.com/office/2007/relationships/media" Target="../media/media13.mp4"/><Relationship Id="rId6" Type="http://schemas.openxmlformats.org/officeDocument/2006/relationships/image" Target="../media/image19.jpg"/><Relationship Id="rId5" Type="http://schemas.openxmlformats.org/officeDocument/2006/relationships/image" Target="../media/image18.jpg"/><Relationship Id="rId4" Type="http://schemas.openxmlformats.org/officeDocument/2006/relationships/notesSlide" Target="../notesSlides/notesSlide13.xml"/></Relationships>
</file>

<file path=ppt/slides/_rels/slide14.xml.rels><?xml version="1.0" encoding="UTF-8" standalone="yes"?>
<Relationships xmlns="http://schemas.openxmlformats.org/package/2006/relationships"><Relationship Id="rId8" Type="http://schemas.openxmlformats.org/officeDocument/2006/relationships/image" Target="../media/image24.png"/><Relationship Id="rId3" Type="http://schemas.openxmlformats.org/officeDocument/2006/relationships/slideLayout" Target="../slideLayouts/slideLayout2.xml"/><Relationship Id="rId7" Type="http://schemas.openxmlformats.org/officeDocument/2006/relationships/image" Target="../media/image23.png"/><Relationship Id="rId2" Type="http://schemas.openxmlformats.org/officeDocument/2006/relationships/video" Target="../media/media14.mp4"/><Relationship Id="rId1" Type="http://schemas.microsoft.com/office/2007/relationships/media" Target="../media/media14.mp4"/><Relationship Id="rId6" Type="http://schemas.openxmlformats.org/officeDocument/2006/relationships/image" Target="../media/image22.png"/><Relationship Id="rId5" Type="http://schemas.openxmlformats.org/officeDocument/2006/relationships/image" Target="../media/image21.png"/><Relationship Id="rId4" Type="http://schemas.openxmlformats.org/officeDocument/2006/relationships/notesSlide" Target="../notesSlides/notesSlide14.xml"/></Relationships>
</file>

<file path=ppt/slides/_rels/slide15.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15.mp4"/><Relationship Id="rId1" Type="http://schemas.microsoft.com/office/2007/relationships/media" Target="../media/media15.mp4"/><Relationship Id="rId6" Type="http://schemas.openxmlformats.org/officeDocument/2006/relationships/image" Target="../media/image26.png"/><Relationship Id="rId5" Type="http://schemas.openxmlformats.org/officeDocument/2006/relationships/image" Target="../media/image25.png"/><Relationship Id="rId4" Type="http://schemas.openxmlformats.org/officeDocument/2006/relationships/notesSlide" Target="../notesSlides/notesSlide15.xml"/></Relationships>
</file>

<file path=ppt/slides/_rels/slide16.xml.rels><?xml version="1.0" encoding="UTF-8" standalone="yes"?>
<Relationships xmlns="http://schemas.openxmlformats.org/package/2006/relationships"><Relationship Id="rId3" Type="http://schemas.openxmlformats.org/officeDocument/2006/relationships/video" Target="../media/media16.mp4"/><Relationship Id="rId2" Type="http://schemas.microsoft.com/office/2007/relationships/media" Target="../media/media16.mp4"/><Relationship Id="rId1" Type="http://schemas.openxmlformats.org/officeDocument/2006/relationships/tags" Target="../tags/tag1.xml"/><Relationship Id="rId6" Type="http://schemas.openxmlformats.org/officeDocument/2006/relationships/image" Target="../media/image27.png"/><Relationship Id="rId5" Type="http://schemas.openxmlformats.org/officeDocument/2006/relationships/notesSlide" Target="../notesSlides/notesSlide16.xml"/><Relationship Id="rId4"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17.mp4"/><Relationship Id="rId1" Type="http://schemas.microsoft.com/office/2007/relationships/media" Target="../media/media17.mp4"/><Relationship Id="rId5" Type="http://schemas.openxmlformats.org/officeDocument/2006/relationships/image" Target="../media/image28.png"/><Relationship Id="rId4" Type="http://schemas.openxmlformats.org/officeDocument/2006/relationships/notesSlide" Target="../notesSlides/notesSlide17.xml"/></Relationships>
</file>

<file path=ppt/slides/_rels/slide18.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18.mp4"/><Relationship Id="rId1" Type="http://schemas.microsoft.com/office/2007/relationships/media" Target="../media/media18.mp4"/><Relationship Id="rId5" Type="http://schemas.openxmlformats.org/officeDocument/2006/relationships/image" Target="../media/image29.png"/><Relationship Id="rId4" Type="http://schemas.openxmlformats.org/officeDocument/2006/relationships/notesSlide" Target="../notesSlides/notesSlide18.xml"/></Relationships>
</file>

<file path=ppt/slides/_rels/slide19.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19.mp4"/><Relationship Id="rId1" Type="http://schemas.microsoft.com/office/2007/relationships/media" Target="../media/media19.mp4"/><Relationship Id="rId5" Type="http://schemas.openxmlformats.org/officeDocument/2006/relationships/image" Target="../media/image30.png"/><Relationship Id="rId4" Type="http://schemas.openxmlformats.org/officeDocument/2006/relationships/notesSlide" Target="../notesSlides/notesSlide19.xml"/></Relationships>
</file>

<file path=ppt/slides/_rels/slide20.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20.mp4"/><Relationship Id="rId1" Type="http://schemas.microsoft.com/office/2007/relationships/media" Target="../media/media20.mp4"/><Relationship Id="rId5" Type="http://schemas.openxmlformats.org/officeDocument/2006/relationships/image" Target="../media/image31.png"/><Relationship Id="rId4" Type="http://schemas.openxmlformats.org/officeDocument/2006/relationships/notesSlide" Target="../notesSlides/notesSlide20.xml"/></Relationships>
</file>

<file path=ppt/slides/slide1.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D667A7F-1128-B24F-BE65-4856B1E30355}"/>
              </a:ext>
            </a:extLst>
          </p:cNvPr>
          <p:cNvSpPr>
            <a:spLocks noGrp="1"/>
          </p:cNvSpPr>
          <p:nvPr>
            <p:ph type="ctrTitle"/>
          </p:nvPr>
        </p:nvSpPr>
        <p:spPr>
          <a:xfrm>
            <a:off x="594360" y="1122363"/>
            <a:ext cx="11140440" cy="2387600"/>
          </a:xfrm>
        </p:spPr>
        <p:txBody>
          <a:bodyPr>
            <a:normAutofit/>
          </a:bodyPr>
          <a:lstStyle/>
          <a:p>
            <a:r>
              <a:rPr lang="en-US" dirty="0">
                <a:solidFill>
                  <a:srgbClr val="FFC000"/>
                </a:solidFill>
              </a:rPr>
              <a:t>Mentoring future dermatologists: </a:t>
            </a:r>
            <a:br>
              <a:rPr lang="en-US" dirty="0">
                <a:solidFill>
                  <a:srgbClr val="FFC000"/>
                </a:solidFill>
              </a:rPr>
            </a:br>
            <a:r>
              <a:rPr lang="en-US" dirty="0">
                <a:solidFill>
                  <a:srgbClr val="FFC000"/>
                </a:solidFill>
              </a:rPr>
              <a:t>basics and best practices</a:t>
            </a:r>
          </a:p>
        </p:txBody>
      </p:sp>
      <p:sp>
        <p:nvSpPr>
          <p:cNvPr id="3" name="Subtitle 2">
            <a:extLst>
              <a:ext uri="{FF2B5EF4-FFF2-40B4-BE49-F238E27FC236}">
                <a16:creationId xmlns:a16="http://schemas.microsoft.com/office/drawing/2014/main" id="{68C0B8A4-5B16-1B4C-91DF-DC8EFBCF5686}"/>
              </a:ext>
            </a:extLst>
          </p:cNvPr>
          <p:cNvSpPr>
            <a:spLocks noGrp="1"/>
          </p:cNvSpPr>
          <p:nvPr>
            <p:ph type="subTitle" idx="1"/>
          </p:nvPr>
        </p:nvSpPr>
        <p:spPr>
          <a:xfrm>
            <a:off x="1592580" y="4565871"/>
            <a:ext cx="9144000" cy="1655762"/>
          </a:xfrm>
        </p:spPr>
        <p:txBody>
          <a:bodyPr>
            <a:normAutofit/>
          </a:bodyPr>
          <a:lstStyle/>
          <a:p>
            <a:r>
              <a:rPr lang="en-US" sz="3200" dirty="0">
                <a:solidFill>
                  <a:schemeClr val="bg1"/>
                </a:solidFill>
              </a:rPr>
              <a:t>Kanade Shinkai MD PhD</a:t>
            </a:r>
          </a:p>
          <a:p>
            <a:r>
              <a:rPr lang="en-US" sz="3200" dirty="0" err="1">
                <a:solidFill>
                  <a:schemeClr val="bg1"/>
                </a:solidFill>
              </a:rPr>
              <a:t>Kiyanna</a:t>
            </a:r>
            <a:r>
              <a:rPr lang="en-US" sz="3200" dirty="0">
                <a:solidFill>
                  <a:schemeClr val="bg1"/>
                </a:solidFill>
              </a:rPr>
              <a:t> Williams MD</a:t>
            </a:r>
          </a:p>
        </p:txBody>
      </p:sp>
      <p:sp>
        <p:nvSpPr>
          <p:cNvPr id="5" name="TextBox 4">
            <a:extLst>
              <a:ext uri="{FF2B5EF4-FFF2-40B4-BE49-F238E27FC236}">
                <a16:creationId xmlns:a16="http://schemas.microsoft.com/office/drawing/2014/main" id="{977AB54F-EE2C-474A-BF57-5D8B4BE2CD8B}"/>
              </a:ext>
            </a:extLst>
          </p:cNvPr>
          <p:cNvSpPr txBox="1"/>
          <p:nvPr/>
        </p:nvSpPr>
        <p:spPr>
          <a:xfrm>
            <a:off x="3116580" y="451701"/>
            <a:ext cx="6096000" cy="369332"/>
          </a:xfrm>
          <a:prstGeom prst="rect">
            <a:avLst/>
          </a:prstGeom>
          <a:noFill/>
        </p:spPr>
        <p:txBody>
          <a:bodyPr wrap="square">
            <a:spAutoFit/>
          </a:bodyPr>
          <a:lstStyle/>
          <a:p>
            <a:pPr algn="ctr"/>
            <a:r>
              <a:rPr lang="en-US" sz="1800" dirty="0">
                <a:solidFill>
                  <a:schemeClr val="bg1"/>
                </a:solidFill>
              </a:rPr>
              <a:t>Brief Faculty Development</a:t>
            </a:r>
          </a:p>
        </p:txBody>
      </p:sp>
      <p:pic>
        <p:nvPicPr>
          <p:cNvPr id="14" name="Video 13">
            <a:hlinkClick r:id="" action="ppaction://media"/>
            <a:extLst>
              <a:ext uri="{FF2B5EF4-FFF2-40B4-BE49-F238E27FC236}">
                <a16:creationId xmlns:a16="http://schemas.microsoft.com/office/drawing/2014/main" id="{4CAA1824-F949-5C46-87E9-49AAD5B8734E}"/>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5"/>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1982473111"/>
      </p:ext>
    </p:extLst>
  </p:cSld>
  <p:clrMapOvr>
    <a:masterClrMapping/>
  </p:clrMapOvr>
  <mc:AlternateContent xmlns:mc="http://schemas.openxmlformats.org/markup-compatibility/2006">
    <mc:Choice xmlns:p14="http://schemas.microsoft.com/office/powerpoint/2010/main" Requires="p14">
      <p:transition spd="slow" p14:dur="2000" advTm="36737"/>
    </mc:Choice>
    <mc:Fallback>
      <p:transition spd="slow" advTm="36737"/>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1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14"/>
                </p:tgtEl>
              </p:cMediaNode>
            </p:video>
            <p:seq concurrent="1" nextAc="seek">
              <p:cTn id="8" restart="whenNotActive" fill="hold" evtFilter="cancelBubble" nodeType="interactiveSeq">
                <p:stCondLst>
                  <p:cond evt="onClick" delay="0">
                    <p:tgtEl>
                      <p:spTgt spid="14"/>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14"/>
                                        </p:tgtEl>
                                      </p:cBhvr>
                                    </p:cmd>
                                  </p:childTnLst>
                                </p:cTn>
                              </p:par>
                            </p:childTnLst>
                          </p:cTn>
                        </p:par>
                      </p:childTnLst>
                    </p:cTn>
                  </p:par>
                </p:childTnLst>
              </p:cTn>
              <p:nextCondLst>
                <p:cond evt="onClick" delay="0">
                  <p:tgtEl>
                    <p:spTgt spid="14"/>
                  </p:tgtEl>
                </p:cond>
              </p:nextCondLst>
            </p:seq>
          </p:childTnLst>
        </p:cTn>
      </p:par>
    </p:tnLst>
  </p:timing>
</p:sld>
</file>

<file path=ppt/slides/slide2.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E2F22-E16B-2040-8E86-94653D7D2A8F}"/>
              </a:ext>
            </a:extLst>
          </p:cNvPr>
          <p:cNvSpPr>
            <a:spLocks noGrp="1"/>
          </p:cNvSpPr>
          <p:nvPr>
            <p:ph type="title"/>
          </p:nvPr>
        </p:nvSpPr>
        <p:spPr/>
        <p:txBody>
          <a:bodyPr/>
          <a:lstStyle/>
          <a:p>
            <a:pPr algn="ctr"/>
            <a:r>
              <a:rPr lang="en-US" dirty="0">
                <a:solidFill>
                  <a:srgbClr val="FFC000"/>
                </a:solidFill>
              </a:rPr>
              <a:t>Learning objectives</a:t>
            </a:r>
            <a:endParaRPr lang="en-US" dirty="0"/>
          </a:p>
        </p:txBody>
      </p:sp>
      <p:sp>
        <p:nvSpPr>
          <p:cNvPr id="3" name="Content Placeholder 2">
            <a:extLst>
              <a:ext uri="{FF2B5EF4-FFF2-40B4-BE49-F238E27FC236}">
                <a16:creationId xmlns:a16="http://schemas.microsoft.com/office/drawing/2014/main" id="{C95D5E82-A78E-904C-A8B0-1ED8DB9D4807}"/>
              </a:ext>
            </a:extLst>
          </p:cNvPr>
          <p:cNvSpPr>
            <a:spLocks noGrp="1"/>
          </p:cNvSpPr>
          <p:nvPr>
            <p:ph idx="1"/>
          </p:nvPr>
        </p:nvSpPr>
        <p:spPr/>
        <p:txBody>
          <a:bodyPr>
            <a:normAutofit/>
          </a:bodyPr>
          <a:lstStyle/>
          <a:p>
            <a:r>
              <a:rPr lang="en-US" sz="3200" dirty="0">
                <a:solidFill>
                  <a:schemeClr val="bg1"/>
                </a:solidFill>
              </a:rPr>
              <a:t>To define mentorship and describe mentor roles</a:t>
            </a:r>
          </a:p>
          <a:p>
            <a:endParaRPr lang="en-US" sz="3200" dirty="0">
              <a:solidFill>
                <a:schemeClr val="bg1"/>
              </a:solidFill>
            </a:endParaRPr>
          </a:p>
          <a:p>
            <a:r>
              <a:rPr lang="en-US" sz="3200" dirty="0">
                <a:solidFill>
                  <a:schemeClr val="bg1"/>
                </a:solidFill>
              </a:rPr>
              <a:t>To describe the phases of the mentoring relationship and best practices of each</a:t>
            </a:r>
          </a:p>
          <a:p>
            <a:endParaRPr lang="en-US" sz="3200" dirty="0">
              <a:solidFill>
                <a:schemeClr val="bg1"/>
              </a:solidFill>
            </a:endParaRPr>
          </a:p>
          <a:p>
            <a:r>
              <a:rPr lang="en-US" sz="3200" dirty="0">
                <a:solidFill>
                  <a:schemeClr val="bg1"/>
                </a:solidFill>
              </a:rPr>
              <a:t>To discuss ideas for teaching mentees how to get the most out of the relationship</a:t>
            </a:r>
          </a:p>
          <a:p>
            <a:pPr marL="0" indent="0">
              <a:buNone/>
            </a:pPr>
            <a:endParaRPr lang="en-US" sz="3200" dirty="0">
              <a:solidFill>
                <a:schemeClr val="bg1"/>
              </a:solidFill>
            </a:endParaRPr>
          </a:p>
        </p:txBody>
      </p:sp>
      <p:pic>
        <p:nvPicPr>
          <p:cNvPr id="6" name="Video 5">
            <a:hlinkClick r:id="" action="ppaction://media"/>
            <a:extLst>
              <a:ext uri="{FF2B5EF4-FFF2-40B4-BE49-F238E27FC236}">
                <a16:creationId xmlns:a16="http://schemas.microsoft.com/office/drawing/2014/main" id="{B81DBD9C-3959-9049-982E-29C55058AA6A}"/>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5"/>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412439738"/>
      </p:ext>
    </p:extLst>
  </p:cSld>
  <p:clrMapOvr>
    <a:masterClrMapping/>
  </p:clrMapOvr>
  <mc:AlternateContent xmlns:mc="http://schemas.openxmlformats.org/markup-compatibility/2006">
    <mc:Choice xmlns:p14="http://schemas.microsoft.com/office/powerpoint/2010/main" Requires="p14">
      <p:transition spd="slow" p14:dur="2000" advTm="24718"/>
    </mc:Choice>
    <mc:Fallback>
      <p:transition spd="slow" advTm="24718"/>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6"/>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6"/>
                </p:tgtEl>
              </p:cMediaNode>
            </p:video>
            <p:seq concurrent="1" nextAc="seek">
              <p:cTn id="8" restart="whenNotActive" fill="hold" evtFilter="cancelBubble" nodeType="interactiveSeq">
                <p:stCondLst>
                  <p:cond evt="onClick" delay="0">
                    <p:tgtEl>
                      <p:spTgt spid="6"/>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6"/>
                                        </p:tgtEl>
                                      </p:cBhvr>
                                    </p:cmd>
                                  </p:childTnLst>
                                </p:cTn>
                              </p:par>
                            </p:childTnLst>
                          </p:cTn>
                        </p:par>
                      </p:childTnLst>
                    </p:cTn>
                  </p:par>
                </p:childTnLst>
              </p:cTn>
              <p:nextCondLst>
                <p:cond evt="onClick" delay="0">
                  <p:tgtEl>
                    <p:spTgt spid="6"/>
                  </p:tgtEl>
                </p:cond>
              </p:nextCondLst>
            </p:seq>
          </p:childTnLst>
        </p:cTn>
      </p:par>
    </p:tnLst>
  </p:timing>
</p:sld>
</file>

<file path=ppt/slides/slide3.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E2F22-E16B-2040-8E86-94653D7D2A8F}"/>
              </a:ext>
            </a:extLst>
          </p:cNvPr>
          <p:cNvSpPr>
            <a:spLocks noGrp="1"/>
          </p:cNvSpPr>
          <p:nvPr>
            <p:ph type="title"/>
          </p:nvPr>
        </p:nvSpPr>
        <p:spPr/>
        <p:txBody>
          <a:bodyPr/>
          <a:lstStyle/>
          <a:p>
            <a:pPr algn="ctr"/>
            <a:r>
              <a:rPr lang="en-US" dirty="0">
                <a:solidFill>
                  <a:srgbClr val="FFC000"/>
                </a:solidFill>
              </a:rPr>
              <a:t>Definitions</a:t>
            </a:r>
            <a:endParaRPr lang="en-US" dirty="0"/>
          </a:p>
        </p:txBody>
      </p:sp>
      <p:sp>
        <p:nvSpPr>
          <p:cNvPr id="6" name="TextBox 5">
            <a:extLst>
              <a:ext uri="{FF2B5EF4-FFF2-40B4-BE49-F238E27FC236}">
                <a16:creationId xmlns:a16="http://schemas.microsoft.com/office/drawing/2014/main" id="{74E2B544-CF61-FD47-A864-3FFA2DBAE132}"/>
              </a:ext>
            </a:extLst>
          </p:cNvPr>
          <p:cNvSpPr txBox="1"/>
          <p:nvPr/>
        </p:nvSpPr>
        <p:spPr>
          <a:xfrm>
            <a:off x="1354378" y="1420094"/>
            <a:ext cx="4434947" cy="1569660"/>
          </a:xfrm>
          <a:prstGeom prst="rect">
            <a:avLst/>
          </a:prstGeom>
          <a:noFill/>
        </p:spPr>
        <p:txBody>
          <a:bodyPr wrap="square" rtlCol="0">
            <a:spAutoFit/>
          </a:bodyPr>
          <a:lstStyle/>
          <a:p>
            <a:pPr algn="ctr"/>
            <a:r>
              <a:rPr lang="en-US" sz="2400" b="0" dirty="0">
                <a:solidFill>
                  <a:schemeClr val="bg1"/>
                </a:solidFill>
              </a:rPr>
              <a:t>Someone who teaches or gives help and advice to a less experienced person</a:t>
            </a:r>
          </a:p>
          <a:p>
            <a:pPr algn="ctr"/>
            <a:endParaRPr lang="en-US" sz="2400" b="0" dirty="0">
              <a:solidFill>
                <a:schemeClr val="bg1"/>
              </a:solidFill>
            </a:endParaRPr>
          </a:p>
        </p:txBody>
      </p:sp>
      <p:pic>
        <p:nvPicPr>
          <p:cNvPr id="7" name="Picture 6">
            <a:extLst>
              <a:ext uri="{FF2B5EF4-FFF2-40B4-BE49-F238E27FC236}">
                <a16:creationId xmlns:a16="http://schemas.microsoft.com/office/drawing/2014/main" id="{6B4C72C7-FE75-424C-99DC-86C94130558E}"/>
              </a:ext>
            </a:extLst>
          </p:cNvPr>
          <p:cNvPicPr>
            <a:picLocks noChangeAspect="1"/>
          </p:cNvPicPr>
          <p:nvPr/>
        </p:nvPicPr>
        <p:blipFill>
          <a:blip r:embed="rId5"/>
          <a:stretch>
            <a:fillRect/>
          </a:stretch>
        </p:blipFill>
        <p:spPr>
          <a:xfrm>
            <a:off x="1584301" y="2860964"/>
            <a:ext cx="3975100" cy="2228850"/>
          </a:xfrm>
          <a:prstGeom prst="rect">
            <a:avLst/>
          </a:prstGeom>
        </p:spPr>
      </p:pic>
      <p:pic>
        <p:nvPicPr>
          <p:cNvPr id="8" name="Picture 7">
            <a:extLst>
              <a:ext uri="{FF2B5EF4-FFF2-40B4-BE49-F238E27FC236}">
                <a16:creationId xmlns:a16="http://schemas.microsoft.com/office/drawing/2014/main" id="{C914BBA6-4EF6-1B45-9620-A7CDDCE9F802}"/>
              </a:ext>
            </a:extLst>
          </p:cNvPr>
          <p:cNvPicPr>
            <a:picLocks noChangeAspect="1"/>
          </p:cNvPicPr>
          <p:nvPr/>
        </p:nvPicPr>
        <p:blipFill>
          <a:blip r:embed="rId6"/>
          <a:stretch>
            <a:fillRect/>
          </a:stretch>
        </p:blipFill>
        <p:spPr>
          <a:xfrm>
            <a:off x="7585419" y="2860964"/>
            <a:ext cx="3551507" cy="2228850"/>
          </a:xfrm>
          <a:prstGeom prst="rect">
            <a:avLst/>
          </a:prstGeom>
        </p:spPr>
      </p:pic>
      <p:sp>
        <p:nvSpPr>
          <p:cNvPr id="9" name="TextBox 8">
            <a:extLst>
              <a:ext uri="{FF2B5EF4-FFF2-40B4-BE49-F238E27FC236}">
                <a16:creationId xmlns:a16="http://schemas.microsoft.com/office/drawing/2014/main" id="{DB2ED12A-A4DE-A549-A252-61BA95B155DB}"/>
              </a:ext>
            </a:extLst>
          </p:cNvPr>
          <p:cNvSpPr txBox="1"/>
          <p:nvPr/>
        </p:nvSpPr>
        <p:spPr>
          <a:xfrm>
            <a:off x="7143699" y="1431762"/>
            <a:ext cx="4434947" cy="1200329"/>
          </a:xfrm>
          <a:prstGeom prst="rect">
            <a:avLst/>
          </a:prstGeom>
          <a:noFill/>
        </p:spPr>
        <p:txBody>
          <a:bodyPr wrap="square" rtlCol="0">
            <a:spAutoFit/>
          </a:bodyPr>
          <a:lstStyle/>
          <a:p>
            <a:pPr algn="ctr"/>
            <a:r>
              <a:rPr lang="en-US" sz="2400" b="0" dirty="0">
                <a:solidFill>
                  <a:schemeClr val="bg1"/>
                </a:solidFill>
              </a:rPr>
              <a:t>A person who is advised, trained, or counseled by a mentor</a:t>
            </a:r>
          </a:p>
          <a:p>
            <a:pPr algn="ctr"/>
            <a:endParaRPr lang="en-US" sz="2400" b="0" dirty="0">
              <a:solidFill>
                <a:schemeClr val="bg1"/>
              </a:solidFill>
            </a:endParaRPr>
          </a:p>
        </p:txBody>
      </p:sp>
      <p:sp>
        <p:nvSpPr>
          <p:cNvPr id="10" name="TextBox 9">
            <a:extLst>
              <a:ext uri="{FF2B5EF4-FFF2-40B4-BE49-F238E27FC236}">
                <a16:creationId xmlns:a16="http://schemas.microsoft.com/office/drawing/2014/main" id="{A52288D4-32E9-DA43-9C93-3C7C8E82A513}"/>
              </a:ext>
            </a:extLst>
          </p:cNvPr>
          <p:cNvSpPr txBox="1"/>
          <p:nvPr/>
        </p:nvSpPr>
        <p:spPr>
          <a:xfrm>
            <a:off x="1649175" y="5257800"/>
            <a:ext cx="9753600" cy="1200329"/>
          </a:xfrm>
          <a:prstGeom prst="rect">
            <a:avLst/>
          </a:prstGeom>
          <a:noFill/>
        </p:spPr>
        <p:txBody>
          <a:bodyPr wrap="square" rtlCol="0">
            <a:spAutoFit/>
          </a:bodyPr>
          <a:lstStyle/>
          <a:p>
            <a:pPr algn="ctr"/>
            <a:r>
              <a:rPr lang="en-US" sz="2400" b="0" dirty="0">
                <a:solidFill>
                  <a:schemeClr val="bg1"/>
                </a:solidFill>
              </a:rPr>
              <a:t>Having mentorship: </a:t>
            </a:r>
          </a:p>
          <a:p>
            <a:pPr algn="ctr"/>
            <a:r>
              <a:rPr lang="en-US" sz="2400" b="0" dirty="0">
                <a:solidFill>
                  <a:schemeClr val="bg1"/>
                </a:solidFill>
              </a:rPr>
              <a:t>learning from someone who wants you to grow.</a:t>
            </a:r>
          </a:p>
          <a:p>
            <a:pPr algn="ctr"/>
            <a:endParaRPr lang="en-US" sz="2400" b="0" dirty="0">
              <a:solidFill>
                <a:schemeClr val="bg1"/>
              </a:solidFill>
            </a:endParaRPr>
          </a:p>
        </p:txBody>
      </p:sp>
      <p:sp>
        <p:nvSpPr>
          <p:cNvPr id="11" name="Rectangle 10">
            <a:extLst>
              <a:ext uri="{FF2B5EF4-FFF2-40B4-BE49-F238E27FC236}">
                <a16:creationId xmlns:a16="http://schemas.microsoft.com/office/drawing/2014/main" id="{FBA2E6E5-011E-FA4A-AA74-D9D2F5C1BBAE}"/>
              </a:ext>
            </a:extLst>
          </p:cNvPr>
          <p:cNvSpPr/>
          <p:nvPr/>
        </p:nvSpPr>
        <p:spPr>
          <a:xfrm>
            <a:off x="2305569" y="6197722"/>
            <a:ext cx="8516408" cy="646331"/>
          </a:xfrm>
          <a:prstGeom prst="rect">
            <a:avLst/>
          </a:prstGeom>
        </p:spPr>
        <p:txBody>
          <a:bodyPr wrap="square">
            <a:spAutoFit/>
          </a:bodyPr>
          <a:lstStyle/>
          <a:p>
            <a:pPr algn="ctr"/>
            <a:r>
              <a:rPr lang="en-US" b="0" dirty="0">
                <a:solidFill>
                  <a:schemeClr val="bg1"/>
                </a:solidFill>
              </a:rPr>
              <a:t>Miriam Webster dictionary</a:t>
            </a:r>
          </a:p>
          <a:p>
            <a:pPr algn="ctr"/>
            <a:r>
              <a:rPr lang="en-US" b="0" dirty="0">
                <a:solidFill>
                  <a:schemeClr val="bg1"/>
                </a:solidFill>
              </a:rPr>
              <a:t>National Mentorship Partnership (2015), 4</a:t>
            </a:r>
            <a:r>
              <a:rPr lang="en-US" b="0" baseline="30000" dirty="0">
                <a:solidFill>
                  <a:schemeClr val="bg1"/>
                </a:solidFill>
              </a:rPr>
              <a:t>th</a:t>
            </a:r>
            <a:r>
              <a:rPr lang="en-US" b="0" dirty="0">
                <a:solidFill>
                  <a:schemeClr val="bg1"/>
                </a:solidFill>
              </a:rPr>
              <a:t> edition</a:t>
            </a:r>
          </a:p>
        </p:txBody>
      </p:sp>
      <p:sp>
        <p:nvSpPr>
          <p:cNvPr id="12" name="TextBox 11">
            <a:extLst>
              <a:ext uri="{FF2B5EF4-FFF2-40B4-BE49-F238E27FC236}">
                <a16:creationId xmlns:a16="http://schemas.microsoft.com/office/drawing/2014/main" id="{3C9F43ED-180E-B648-A607-ED5A7C6C3026}"/>
              </a:ext>
            </a:extLst>
          </p:cNvPr>
          <p:cNvSpPr txBox="1"/>
          <p:nvPr/>
        </p:nvSpPr>
        <p:spPr>
          <a:xfrm>
            <a:off x="9577230" y="4472131"/>
            <a:ext cx="1825545" cy="954107"/>
          </a:xfrm>
          <a:prstGeom prst="rect">
            <a:avLst/>
          </a:prstGeom>
          <a:noFill/>
        </p:spPr>
        <p:txBody>
          <a:bodyPr wrap="square" rtlCol="0">
            <a:spAutoFit/>
          </a:bodyPr>
          <a:lstStyle/>
          <a:p>
            <a:pPr algn="ctr"/>
            <a:r>
              <a:rPr lang="en-US" sz="2800" b="1" dirty="0">
                <a:solidFill>
                  <a:schemeClr val="bg1"/>
                </a:solidFill>
              </a:rPr>
              <a:t>MENTEE</a:t>
            </a:r>
          </a:p>
          <a:p>
            <a:pPr algn="ctr"/>
            <a:endParaRPr lang="en-US" sz="2800" b="1" dirty="0">
              <a:solidFill>
                <a:schemeClr val="bg1"/>
              </a:solidFill>
            </a:endParaRPr>
          </a:p>
        </p:txBody>
      </p:sp>
      <p:pic>
        <p:nvPicPr>
          <p:cNvPr id="4" name="Video 3">
            <a:hlinkClick r:id="" action="ppaction://media"/>
            <a:extLst>
              <a:ext uri="{FF2B5EF4-FFF2-40B4-BE49-F238E27FC236}">
                <a16:creationId xmlns:a16="http://schemas.microsoft.com/office/drawing/2014/main" id="{C60EAFFD-F5F0-AE40-A303-D331122B4CE0}"/>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7"/>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2785456137"/>
      </p:ext>
    </p:extLst>
  </p:cSld>
  <p:clrMapOvr>
    <a:masterClrMapping/>
  </p:clrMapOvr>
  <mc:AlternateContent xmlns:mc="http://schemas.openxmlformats.org/markup-compatibility/2006">
    <mc:Choice xmlns:p14="http://schemas.microsoft.com/office/powerpoint/2010/main" Requires="p14">
      <p:transition spd="slow" p14:dur="2000" advTm="11434"/>
    </mc:Choice>
    <mc:Fallback>
      <p:transition spd="slow" advTm="11434"/>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4"/>
                </p:tgtEl>
              </p:cMediaNode>
            </p:video>
            <p:seq concurrent="1" nextAc="seek">
              <p:cTn id="8" restart="whenNotActive" fill="hold" evtFilter="cancelBubble" nodeType="interactiveSeq">
                <p:stCondLst>
                  <p:cond evt="onClick" delay="0">
                    <p:tgtEl>
                      <p:spTgt spid="4"/>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4"/>
                                        </p:tgtEl>
                                      </p:cBhvr>
                                    </p:cmd>
                                  </p:childTnLst>
                                </p:cTn>
                              </p:par>
                            </p:childTnLst>
                          </p:cTn>
                        </p:par>
                      </p:childTnLst>
                    </p:cTn>
                  </p:par>
                </p:childTnLst>
              </p:cTn>
              <p:nextCondLst>
                <p:cond evt="onClick" delay="0">
                  <p:tgtEl>
                    <p:spTgt spid="4"/>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E2F22-E16B-2040-8E86-94653D7D2A8F}"/>
              </a:ext>
            </a:extLst>
          </p:cNvPr>
          <p:cNvSpPr>
            <a:spLocks noGrp="1"/>
          </p:cNvSpPr>
          <p:nvPr>
            <p:ph type="title"/>
          </p:nvPr>
        </p:nvSpPr>
        <p:spPr/>
        <p:txBody>
          <a:bodyPr/>
          <a:lstStyle/>
          <a:p>
            <a:pPr algn="ctr"/>
            <a:r>
              <a:rPr lang="en-US" dirty="0">
                <a:solidFill>
                  <a:srgbClr val="FFC000"/>
                </a:solidFill>
              </a:rPr>
              <a:t>What is mentoring?</a:t>
            </a:r>
            <a:endParaRPr lang="en-US" dirty="0"/>
          </a:p>
        </p:txBody>
      </p:sp>
      <p:pic>
        <p:nvPicPr>
          <p:cNvPr id="7" name="Picture 6">
            <a:extLst>
              <a:ext uri="{FF2B5EF4-FFF2-40B4-BE49-F238E27FC236}">
                <a16:creationId xmlns:a16="http://schemas.microsoft.com/office/drawing/2014/main" id="{6C761669-9D02-D74F-982F-487663EF83D8}"/>
              </a:ext>
            </a:extLst>
          </p:cNvPr>
          <p:cNvPicPr>
            <a:picLocks noChangeAspect="1"/>
          </p:cNvPicPr>
          <p:nvPr/>
        </p:nvPicPr>
        <p:blipFill>
          <a:blip r:embed="rId5"/>
          <a:stretch>
            <a:fillRect/>
          </a:stretch>
        </p:blipFill>
        <p:spPr>
          <a:xfrm>
            <a:off x="3837710" y="1916075"/>
            <a:ext cx="4705943" cy="2823566"/>
          </a:xfrm>
          <a:prstGeom prst="rect">
            <a:avLst/>
          </a:prstGeom>
        </p:spPr>
      </p:pic>
      <p:pic>
        <p:nvPicPr>
          <p:cNvPr id="9" name="Picture 8">
            <a:extLst>
              <a:ext uri="{FF2B5EF4-FFF2-40B4-BE49-F238E27FC236}">
                <a16:creationId xmlns:a16="http://schemas.microsoft.com/office/drawing/2014/main" id="{0A91D37B-064A-F04E-889F-38A0B625C2FB}"/>
              </a:ext>
            </a:extLst>
          </p:cNvPr>
          <p:cNvPicPr>
            <a:picLocks noChangeAspect="1"/>
          </p:cNvPicPr>
          <p:nvPr/>
        </p:nvPicPr>
        <p:blipFill rotWithShape="1">
          <a:blip r:embed="rId6"/>
          <a:srcRect l="23093" t="-1200" r="28681" b="1200"/>
          <a:stretch/>
        </p:blipFill>
        <p:spPr>
          <a:xfrm>
            <a:off x="8543653" y="1885113"/>
            <a:ext cx="3677490" cy="2854528"/>
          </a:xfrm>
          <a:prstGeom prst="rect">
            <a:avLst/>
          </a:prstGeom>
        </p:spPr>
      </p:pic>
      <p:pic>
        <p:nvPicPr>
          <p:cNvPr id="10" name="Picture 9">
            <a:extLst>
              <a:ext uri="{FF2B5EF4-FFF2-40B4-BE49-F238E27FC236}">
                <a16:creationId xmlns:a16="http://schemas.microsoft.com/office/drawing/2014/main" id="{74768109-7481-7B42-86F6-16C39AF865E3}"/>
              </a:ext>
            </a:extLst>
          </p:cNvPr>
          <p:cNvPicPr>
            <a:picLocks noChangeAspect="1"/>
          </p:cNvPicPr>
          <p:nvPr/>
        </p:nvPicPr>
        <p:blipFill>
          <a:blip r:embed="rId7"/>
          <a:stretch>
            <a:fillRect/>
          </a:stretch>
        </p:blipFill>
        <p:spPr>
          <a:xfrm>
            <a:off x="-7683" y="1915593"/>
            <a:ext cx="3845394" cy="2824048"/>
          </a:xfrm>
          <a:prstGeom prst="rect">
            <a:avLst/>
          </a:prstGeom>
        </p:spPr>
      </p:pic>
      <p:pic>
        <p:nvPicPr>
          <p:cNvPr id="4" name="Video 3">
            <a:hlinkClick r:id="" action="ppaction://media"/>
            <a:extLst>
              <a:ext uri="{FF2B5EF4-FFF2-40B4-BE49-F238E27FC236}">
                <a16:creationId xmlns:a16="http://schemas.microsoft.com/office/drawing/2014/main" id="{1C685248-CE24-BC49-B7EE-DA1C54BBC381}"/>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8"/>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3457568078"/>
      </p:ext>
    </p:extLst>
  </p:cSld>
  <p:clrMapOvr>
    <a:masterClrMapping/>
  </p:clrMapOvr>
  <mc:AlternateContent xmlns:mc="http://schemas.openxmlformats.org/markup-compatibility/2006">
    <mc:Choice xmlns:p14="http://schemas.microsoft.com/office/powerpoint/2010/main" Requires="p14">
      <p:transition spd="slow" p14:dur="2000" advTm="35139"/>
    </mc:Choice>
    <mc:Fallback>
      <p:transition spd="slow" advTm="35139"/>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4"/>
                </p:tgtEl>
              </p:cMediaNode>
            </p:video>
            <p:seq concurrent="1" nextAc="seek">
              <p:cTn id="8" restart="whenNotActive" fill="hold" evtFilter="cancelBubble" nodeType="interactiveSeq">
                <p:stCondLst>
                  <p:cond evt="onClick" delay="0">
                    <p:tgtEl>
                      <p:spTgt spid="4"/>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4"/>
                                        </p:tgtEl>
                                      </p:cBhvr>
                                    </p:cmd>
                                  </p:childTnLst>
                                </p:cTn>
                              </p:par>
                            </p:childTnLst>
                          </p:cTn>
                        </p:par>
                      </p:childTnLst>
                    </p:cTn>
                  </p:par>
                </p:childTnLst>
              </p:cTn>
              <p:nextCondLst>
                <p:cond evt="onClick" delay="0">
                  <p:tgtEl>
                    <p:spTgt spid="4"/>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E2F22-E16B-2040-8E86-94653D7D2A8F}"/>
              </a:ext>
            </a:extLst>
          </p:cNvPr>
          <p:cNvSpPr>
            <a:spLocks noGrp="1"/>
          </p:cNvSpPr>
          <p:nvPr>
            <p:ph type="title"/>
          </p:nvPr>
        </p:nvSpPr>
        <p:spPr/>
        <p:txBody>
          <a:bodyPr/>
          <a:lstStyle/>
          <a:p>
            <a:pPr algn="ctr"/>
            <a:r>
              <a:rPr lang="en-US" dirty="0">
                <a:solidFill>
                  <a:srgbClr val="FFC000"/>
                </a:solidFill>
              </a:rPr>
              <a:t>Mentoring roles</a:t>
            </a:r>
            <a:endParaRPr lang="en-US" dirty="0"/>
          </a:p>
        </p:txBody>
      </p:sp>
      <p:sp>
        <p:nvSpPr>
          <p:cNvPr id="6" name="Oval 5">
            <a:extLst>
              <a:ext uri="{FF2B5EF4-FFF2-40B4-BE49-F238E27FC236}">
                <a16:creationId xmlns:a16="http://schemas.microsoft.com/office/drawing/2014/main" id="{E850DC1A-968E-044B-8739-CEAB7E714D7B}"/>
              </a:ext>
            </a:extLst>
          </p:cNvPr>
          <p:cNvSpPr/>
          <p:nvPr/>
        </p:nvSpPr>
        <p:spPr bwMode="auto">
          <a:xfrm>
            <a:off x="5106785" y="2840184"/>
            <a:ext cx="1981200" cy="1981200"/>
          </a:xfrm>
          <a:prstGeom prst="ellipse">
            <a:avLst/>
          </a:prstGeom>
          <a:solidFill>
            <a:schemeClr val="accent5">
              <a:lumMod val="75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7" name="TextBox 6">
            <a:extLst>
              <a:ext uri="{FF2B5EF4-FFF2-40B4-BE49-F238E27FC236}">
                <a16:creationId xmlns:a16="http://schemas.microsoft.com/office/drawing/2014/main" id="{475C8B71-655E-5644-B808-D7C04143C468}"/>
              </a:ext>
            </a:extLst>
          </p:cNvPr>
          <p:cNvSpPr txBox="1"/>
          <p:nvPr/>
        </p:nvSpPr>
        <p:spPr>
          <a:xfrm>
            <a:off x="5144885" y="3577121"/>
            <a:ext cx="1905000" cy="461665"/>
          </a:xfrm>
          <a:prstGeom prst="rect">
            <a:avLst/>
          </a:prstGeom>
          <a:noFill/>
        </p:spPr>
        <p:txBody>
          <a:bodyPr wrap="square" rtlCol="0">
            <a:spAutoFit/>
          </a:bodyPr>
          <a:lstStyle/>
          <a:p>
            <a:pPr algn="ctr"/>
            <a:r>
              <a:rPr lang="en-US" sz="2400" b="0" dirty="0">
                <a:solidFill>
                  <a:schemeClr val="bg1"/>
                </a:solidFill>
              </a:rPr>
              <a:t>Mentor</a:t>
            </a:r>
          </a:p>
        </p:txBody>
      </p:sp>
      <p:sp>
        <p:nvSpPr>
          <p:cNvPr id="8" name="Rounded Rectangle 7">
            <a:extLst>
              <a:ext uri="{FF2B5EF4-FFF2-40B4-BE49-F238E27FC236}">
                <a16:creationId xmlns:a16="http://schemas.microsoft.com/office/drawing/2014/main" id="{F2582F84-219F-164E-ABEC-0FA30A028820}"/>
              </a:ext>
            </a:extLst>
          </p:cNvPr>
          <p:cNvSpPr/>
          <p:nvPr/>
        </p:nvSpPr>
        <p:spPr bwMode="auto">
          <a:xfrm>
            <a:off x="7256957" y="2441302"/>
            <a:ext cx="3321050" cy="932282"/>
          </a:xfrm>
          <a:prstGeom prst="roundRect">
            <a:avLst/>
          </a:prstGeom>
          <a:solidFill>
            <a:schemeClr val="accent5">
              <a:lumMod val="60000"/>
              <a:lumOff val="40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9" name="TextBox 8">
            <a:extLst>
              <a:ext uri="{FF2B5EF4-FFF2-40B4-BE49-F238E27FC236}">
                <a16:creationId xmlns:a16="http://schemas.microsoft.com/office/drawing/2014/main" id="{4D1E4E0E-B09E-654F-9447-276A40114B6C}"/>
              </a:ext>
            </a:extLst>
          </p:cNvPr>
          <p:cNvSpPr txBox="1"/>
          <p:nvPr/>
        </p:nvSpPr>
        <p:spPr>
          <a:xfrm>
            <a:off x="7241779" y="2669288"/>
            <a:ext cx="3351406" cy="400110"/>
          </a:xfrm>
          <a:prstGeom prst="rect">
            <a:avLst/>
          </a:prstGeom>
          <a:noFill/>
        </p:spPr>
        <p:txBody>
          <a:bodyPr wrap="square" rtlCol="0">
            <a:spAutoFit/>
          </a:bodyPr>
          <a:lstStyle/>
          <a:p>
            <a:pPr algn="ctr"/>
            <a:r>
              <a:rPr lang="en-US" sz="2000" b="0" dirty="0">
                <a:solidFill>
                  <a:schemeClr val="bg1"/>
                </a:solidFill>
              </a:rPr>
              <a:t>Provides advice/ feedback</a:t>
            </a:r>
          </a:p>
        </p:txBody>
      </p:sp>
      <p:sp>
        <p:nvSpPr>
          <p:cNvPr id="10" name="Rounded Rectangle 9">
            <a:extLst>
              <a:ext uri="{FF2B5EF4-FFF2-40B4-BE49-F238E27FC236}">
                <a16:creationId xmlns:a16="http://schemas.microsoft.com/office/drawing/2014/main" id="{C02FBDDE-485F-0A44-8DB6-D56832EA7BEA}"/>
              </a:ext>
            </a:extLst>
          </p:cNvPr>
          <p:cNvSpPr/>
          <p:nvPr/>
        </p:nvSpPr>
        <p:spPr bwMode="auto">
          <a:xfrm>
            <a:off x="7256957" y="3736702"/>
            <a:ext cx="3321050" cy="932282"/>
          </a:xfrm>
          <a:prstGeom prst="roundRect">
            <a:avLst/>
          </a:prstGeom>
          <a:solidFill>
            <a:schemeClr val="accent1"/>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11" name="TextBox 10">
            <a:extLst>
              <a:ext uri="{FF2B5EF4-FFF2-40B4-BE49-F238E27FC236}">
                <a16:creationId xmlns:a16="http://schemas.microsoft.com/office/drawing/2014/main" id="{D7083DDE-4912-3B4F-BD9C-057D0921AD68}"/>
              </a:ext>
            </a:extLst>
          </p:cNvPr>
          <p:cNvSpPr txBox="1"/>
          <p:nvPr/>
        </p:nvSpPr>
        <p:spPr>
          <a:xfrm>
            <a:off x="7241779" y="3830784"/>
            <a:ext cx="3351406" cy="707886"/>
          </a:xfrm>
          <a:prstGeom prst="rect">
            <a:avLst/>
          </a:prstGeom>
          <a:noFill/>
        </p:spPr>
        <p:txBody>
          <a:bodyPr wrap="square" rtlCol="0">
            <a:spAutoFit/>
          </a:bodyPr>
          <a:lstStyle/>
          <a:p>
            <a:pPr algn="ctr"/>
            <a:r>
              <a:rPr lang="en-US" sz="2000" b="0" dirty="0">
                <a:solidFill>
                  <a:schemeClr val="bg1"/>
                </a:solidFill>
              </a:rPr>
              <a:t>Provides opportunities</a:t>
            </a:r>
          </a:p>
          <a:p>
            <a:pPr algn="ctr"/>
            <a:r>
              <a:rPr lang="en-US" sz="2000" b="0" dirty="0">
                <a:solidFill>
                  <a:schemeClr val="bg1"/>
                </a:solidFill>
              </a:rPr>
              <a:t>(Sponsorship)</a:t>
            </a:r>
          </a:p>
        </p:txBody>
      </p:sp>
      <p:sp>
        <p:nvSpPr>
          <p:cNvPr id="12" name="Rounded Rectangle 11">
            <a:extLst>
              <a:ext uri="{FF2B5EF4-FFF2-40B4-BE49-F238E27FC236}">
                <a16:creationId xmlns:a16="http://schemas.microsoft.com/office/drawing/2014/main" id="{272B79DC-4656-614E-B26E-D7D943B298A0}"/>
              </a:ext>
            </a:extLst>
          </p:cNvPr>
          <p:cNvSpPr/>
          <p:nvPr/>
        </p:nvSpPr>
        <p:spPr bwMode="auto">
          <a:xfrm>
            <a:off x="7256957" y="4821384"/>
            <a:ext cx="3321050" cy="932282"/>
          </a:xfrm>
          <a:prstGeom prst="roundRect">
            <a:avLst/>
          </a:prstGeom>
          <a:solidFill>
            <a:srgbClr val="7030A0"/>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13" name="TextBox 12">
            <a:extLst>
              <a:ext uri="{FF2B5EF4-FFF2-40B4-BE49-F238E27FC236}">
                <a16:creationId xmlns:a16="http://schemas.microsoft.com/office/drawing/2014/main" id="{8FF16BF1-B071-6A48-A4DA-1C33791ECE7B}"/>
              </a:ext>
            </a:extLst>
          </p:cNvPr>
          <p:cNvSpPr txBox="1"/>
          <p:nvPr/>
        </p:nvSpPr>
        <p:spPr>
          <a:xfrm>
            <a:off x="7241779" y="5049370"/>
            <a:ext cx="3351406" cy="400110"/>
          </a:xfrm>
          <a:prstGeom prst="rect">
            <a:avLst/>
          </a:prstGeom>
          <a:noFill/>
        </p:spPr>
        <p:txBody>
          <a:bodyPr wrap="square" rtlCol="0">
            <a:spAutoFit/>
          </a:bodyPr>
          <a:lstStyle/>
          <a:p>
            <a:pPr algn="ctr"/>
            <a:r>
              <a:rPr lang="en-US" sz="2000" b="0" dirty="0">
                <a:solidFill>
                  <a:schemeClr val="bg1"/>
                </a:solidFill>
              </a:rPr>
              <a:t>Uses network of resources</a:t>
            </a:r>
          </a:p>
        </p:txBody>
      </p:sp>
      <p:sp>
        <p:nvSpPr>
          <p:cNvPr id="14" name="Rounded Rectangle 13">
            <a:extLst>
              <a:ext uri="{FF2B5EF4-FFF2-40B4-BE49-F238E27FC236}">
                <a16:creationId xmlns:a16="http://schemas.microsoft.com/office/drawing/2014/main" id="{D6C74063-3DBA-C24F-9D78-F3662B77E178}"/>
              </a:ext>
            </a:extLst>
          </p:cNvPr>
          <p:cNvSpPr/>
          <p:nvPr/>
        </p:nvSpPr>
        <p:spPr bwMode="auto">
          <a:xfrm>
            <a:off x="4436163" y="5870302"/>
            <a:ext cx="3321050" cy="932282"/>
          </a:xfrm>
          <a:prstGeom prst="roundRect">
            <a:avLst/>
          </a:prstGeom>
          <a:solidFill>
            <a:srgbClr val="008318"/>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15" name="TextBox 14">
            <a:extLst>
              <a:ext uri="{FF2B5EF4-FFF2-40B4-BE49-F238E27FC236}">
                <a16:creationId xmlns:a16="http://schemas.microsoft.com/office/drawing/2014/main" id="{40106259-A83A-FB43-989F-27E0EAF81995}"/>
              </a:ext>
            </a:extLst>
          </p:cNvPr>
          <p:cNvSpPr txBox="1"/>
          <p:nvPr/>
        </p:nvSpPr>
        <p:spPr>
          <a:xfrm>
            <a:off x="4420985" y="6098288"/>
            <a:ext cx="3351406" cy="400110"/>
          </a:xfrm>
          <a:prstGeom prst="rect">
            <a:avLst/>
          </a:prstGeom>
          <a:noFill/>
        </p:spPr>
        <p:txBody>
          <a:bodyPr wrap="square" rtlCol="0">
            <a:spAutoFit/>
          </a:bodyPr>
          <a:lstStyle/>
          <a:p>
            <a:pPr algn="ctr"/>
            <a:r>
              <a:rPr lang="en-US" sz="2000" b="0" dirty="0">
                <a:solidFill>
                  <a:schemeClr val="bg1"/>
                </a:solidFill>
              </a:rPr>
              <a:t>Provides support</a:t>
            </a:r>
          </a:p>
        </p:txBody>
      </p:sp>
      <p:sp>
        <p:nvSpPr>
          <p:cNvPr id="16" name="Rounded Rectangle 15">
            <a:extLst>
              <a:ext uri="{FF2B5EF4-FFF2-40B4-BE49-F238E27FC236}">
                <a16:creationId xmlns:a16="http://schemas.microsoft.com/office/drawing/2014/main" id="{29F66479-2554-2A48-9772-1183852F7748}"/>
              </a:ext>
            </a:extLst>
          </p:cNvPr>
          <p:cNvSpPr/>
          <p:nvPr/>
        </p:nvSpPr>
        <p:spPr bwMode="auto">
          <a:xfrm>
            <a:off x="1611758" y="4821384"/>
            <a:ext cx="3321050" cy="932282"/>
          </a:xfrm>
          <a:prstGeom prst="roundRect">
            <a:avLst/>
          </a:prstGeom>
          <a:solidFill>
            <a:srgbClr val="7E84AB"/>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17" name="TextBox 16">
            <a:extLst>
              <a:ext uri="{FF2B5EF4-FFF2-40B4-BE49-F238E27FC236}">
                <a16:creationId xmlns:a16="http://schemas.microsoft.com/office/drawing/2014/main" id="{EB8B66DA-5F65-4C44-AFC4-47C7B926CA31}"/>
              </a:ext>
            </a:extLst>
          </p:cNvPr>
          <p:cNvSpPr txBox="1"/>
          <p:nvPr/>
        </p:nvSpPr>
        <p:spPr>
          <a:xfrm>
            <a:off x="1596580" y="4825620"/>
            <a:ext cx="3351406" cy="707886"/>
          </a:xfrm>
          <a:prstGeom prst="rect">
            <a:avLst/>
          </a:prstGeom>
          <a:noFill/>
        </p:spPr>
        <p:txBody>
          <a:bodyPr wrap="square" rtlCol="0">
            <a:spAutoFit/>
          </a:bodyPr>
          <a:lstStyle/>
          <a:p>
            <a:pPr algn="ctr"/>
            <a:r>
              <a:rPr lang="en-US" sz="2000" b="0" dirty="0">
                <a:solidFill>
                  <a:schemeClr val="bg1"/>
                </a:solidFill>
              </a:rPr>
              <a:t>Identifies areas for growth,</a:t>
            </a:r>
          </a:p>
          <a:p>
            <a:pPr algn="ctr"/>
            <a:r>
              <a:rPr lang="en-US" sz="2000" b="0" dirty="0">
                <a:solidFill>
                  <a:schemeClr val="bg1"/>
                </a:solidFill>
              </a:rPr>
              <a:t>supports growth</a:t>
            </a:r>
          </a:p>
        </p:txBody>
      </p:sp>
      <p:sp>
        <p:nvSpPr>
          <p:cNvPr id="18" name="Rounded Rectangle 17">
            <a:extLst>
              <a:ext uri="{FF2B5EF4-FFF2-40B4-BE49-F238E27FC236}">
                <a16:creationId xmlns:a16="http://schemas.microsoft.com/office/drawing/2014/main" id="{7D0D9154-A5AD-AA41-A1B5-45634D8E47EF}"/>
              </a:ext>
            </a:extLst>
          </p:cNvPr>
          <p:cNvSpPr/>
          <p:nvPr/>
        </p:nvSpPr>
        <p:spPr bwMode="auto">
          <a:xfrm>
            <a:off x="1604373" y="3660502"/>
            <a:ext cx="3321050" cy="932282"/>
          </a:xfrm>
          <a:prstGeom prst="roundRect">
            <a:avLst/>
          </a:prstGeom>
          <a:solidFill>
            <a:schemeClr val="accent6">
              <a:lumMod val="75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19" name="TextBox 18">
            <a:extLst>
              <a:ext uri="{FF2B5EF4-FFF2-40B4-BE49-F238E27FC236}">
                <a16:creationId xmlns:a16="http://schemas.microsoft.com/office/drawing/2014/main" id="{FF465446-1DD2-AE4C-B7B6-567B1413F7AC}"/>
              </a:ext>
            </a:extLst>
          </p:cNvPr>
          <p:cNvSpPr txBox="1"/>
          <p:nvPr/>
        </p:nvSpPr>
        <p:spPr>
          <a:xfrm>
            <a:off x="1589195" y="3806795"/>
            <a:ext cx="3351406" cy="707886"/>
          </a:xfrm>
          <a:prstGeom prst="rect">
            <a:avLst/>
          </a:prstGeom>
          <a:noFill/>
        </p:spPr>
        <p:txBody>
          <a:bodyPr wrap="square" rtlCol="0">
            <a:spAutoFit/>
          </a:bodyPr>
          <a:lstStyle/>
          <a:p>
            <a:pPr algn="ctr"/>
            <a:r>
              <a:rPr lang="en-US" sz="2000" b="0" dirty="0">
                <a:solidFill>
                  <a:schemeClr val="bg1"/>
                </a:solidFill>
              </a:rPr>
              <a:t>Guides career/ project development</a:t>
            </a:r>
          </a:p>
        </p:txBody>
      </p:sp>
      <p:sp>
        <p:nvSpPr>
          <p:cNvPr id="20" name="Rounded Rectangle 19">
            <a:extLst>
              <a:ext uri="{FF2B5EF4-FFF2-40B4-BE49-F238E27FC236}">
                <a16:creationId xmlns:a16="http://schemas.microsoft.com/office/drawing/2014/main" id="{E99961FB-5CB8-C54F-B542-E247ECACC4BF}"/>
              </a:ext>
            </a:extLst>
          </p:cNvPr>
          <p:cNvSpPr/>
          <p:nvPr/>
        </p:nvSpPr>
        <p:spPr bwMode="auto">
          <a:xfrm>
            <a:off x="1618157" y="2441302"/>
            <a:ext cx="3321050" cy="932282"/>
          </a:xfrm>
          <a:prstGeom prst="roundRect">
            <a:avLst/>
          </a:prstGeom>
          <a:solidFill>
            <a:schemeClr val="tx2">
              <a:lumMod val="75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21" name="TextBox 20">
            <a:extLst>
              <a:ext uri="{FF2B5EF4-FFF2-40B4-BE49-F238E27FC236}">
                <a16:creationId xmlns:a16="http://schemas.microsoft.com/office/drawing/2014/main" id="{9366FA80-98E0-7B4E-8C17-1B10E473FA31}"/>
              </a:ext>
            </a:extLst>
          </p:cNvPr>
          <p:cNvSpPr txBox="1"/>
          <p:nvPr/>
        </p:nvSpPr>
        <p:spPr>
          <a:xfrm>
            <a:off x="1602979" y="2669288"/>
            <a:ext cx="3351406" cy="400110"/>
          </a:xfrm>
          <a:prstGeom prst="rect">
            <a:avLst/>
          </a:prstGeom>
          <a:noFill/>
        </p:spPr>
        <p:txBody>
          <a:bodyPr wrap="square" rtlCol="0">
            <a:spAutoFit/>
          </a:bodyPr>
          <a:lstStyle/>
          <a:p>
            <a:pPr algn="ctr"/>
            <a:r>
              <a:rPr lang="en-US" sz="2000" b="0" dirty="0">
                <a:solidFill>
                  <a:schemeClr val="bg1"/>
                </a:solidFill>
              </a:rPr>
              <a:t>Role model</a:t>
            </a:r>
          </a:p>
        </p:txBody>
      </p:sp>
      <p:sp>
        <p:nvSpPr>
          <p:cNvPr id="22" name="Rounded Rectangle 21">
            <a:extLst>
              <a:ext uri="{FF2B5EF4-FFF2-40B4-BE49-F238E27FC236}">
                <a16:creationId xmlns:a16="http://schemas.microsoft.com/office/drawing/2014/main" id="{D6097375-4B9A-F746-914E-115FF3370C8F}"/>
              </a:ext>
            </a:extLst>
          </p:cNvPr>
          <p:cNvSpPr/>
          <p:nvPr/>
        </p:nvSpPr>
        <p:spPr bwMode="auto">
          <a:xfrm>
            <a:off x="4451341" y="1378530"/>
            <a:ext cx="3321050" cy="932282"/>
          </a:xfrm>
          <a:prstGeom prst="roundRect">
            <a:avLst/>
          </a:prstGeom>
          <a:solidFill>
            <a:schemeClr val="accent5">
              <a:lumMod val="50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23" name="TextBox 22">
            <a:extLst>
              <a:ext uri="{FF2B5EF4-FFF2-40B4-BE49-F238E27FC236}">
                <a16:creationId xmlns:a16="http://schemas.microsoft.com/office/drawing/2014/main" id="{10A9ED54-DF3B-F247-8CE6-6AC0727A9B74}"/>
              </a:ext>
            </a:extLst>
          </p:cNvPr>
          <p:cNvSpPr txBox="1"/>
          <p:nvPr/>
        </p:nvSpPr>
        <p:spPr>
          <a:xfrm>
            <a:off x="4422379" y="1543576"/>
            <a:ext cx="3351406" cy="400110"/>
          </a:xfrm>
          <a:prstGeom prst="rect">
            <a:avLst/>
          </a:prstGeom>
          <a:noFill/>
        </p:spPr>
        <p:txBody>
          <a:bodyPr wrap="square" rtlCol="0">
            <a:spAutoFit/>
          </a:bodyPr>
          <a:lstStyle/>
          <a:p>
            <a:pPr algn="ctr"/>
            <a:r>
              <a:rPr lang="en-US" sz="2000" b="0" dirty="0">
                <a:solidFill>
                  <a:schemeClr val="bg1"/>
                </a:solidFill>
              </a:rPr>
              <a:t>Coach</a:t>
            </a:r>
          </a:p>
        </p:txBody>
      </p:sp>
      <p:pic>
        <p:nvPicPr>
          <p:cNvPr id="4" name="Video 3">
            <a:hlinkClick r:id="" action="ppaction://media"/>
            <a:extLst>
              <a:ext uri="{FF2B5EF4-FFF2-40B4-BE49-F238E27FC236}">
                <a16:creationId xmlns:a16="http://schemas.microsoft.com/office/drawing/2014/main" id="{4CF53B1F-6950-924D-BD06-3B456C83096B}"/>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5"/>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2424601959"/>
      </p:ext>
    </p:extLst>
  </p:cSld>
  <p:clrMapOvr>
    <a:masterClrMapping/>
  </p:clrMapOvr>
  <mc:AlternateContent xmlns:mc="http://schemas.openxmlformats.org/markup-compatibility/2006">
    <mc:Choice xmlns:p14="http://schemas.microsoft.com/office/powerpoint/2010/main" Requires="p14">
      <p:transition spd="slow" p14:dur="2000" advTm="29293"/>
    </mc:Choice>
    <mc:Fallback>
      <p:transition spd="slow" advTm="29293"/>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4"/>
                </p:tgtEl>
              </p:cMediaNode>
            </p:video>
            <p:seq concurrent="1" nextAc="seek">
              <p:cTn id="8" restart="whenNotActive" fill="hold" evtFilter="cancelBubble" nodeType="interactiveSeq">
                <p:stCondLst>
                  <p:cond evt="onClick" delay="0">
                    <p:tgtEl>
                      <p:spTgt spid="4"/>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4"/>
                                        </p:tgtEl>
                                      </p:cBhvr>
                                    </p:cmd>
                                  </p:childTnLst>
                                </p:cTn>
                              </p:par>
                            </p:childTnLst>
                          </p:cTn>
                        </p:par>
                      </p:childTnLst>
                    </p:cTn>
                  </p:par>
                </p:childTnLst>
              </p:cTn>
              <p:nextCondLst>
                <p:cond evt="onClick" delay="0">
                  <p:tgtEl>
                    <p:spTgt spid="4"/>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E2F22-E16B-2040-8E86-94653D7D2A8F}"/>
              </a:ext>
            </a:extLst>
          </p:cNvPr>
          <p:cNvSpPr>
            <a:spLocks noGrp="1"/>
          </p:cNvSpPr>
          <p:nvPr>
            <p:ph type="title"/>
          </p:nvPr>
        </p:nvSpPr>
        <p:spPr/>
        <p:txBody>
          <a:bodyPr/>
          <a:lstStyle/>
          <a:p>
            <a:pPr algn="ctr"/>
            <a:r>
              <a:rPr lang="en-US" dirty="0">
                <a:solidFill>
                  <a:srgbClr val="FFC000"/>
                </a:solidFill>
              </a:rPr>
              <a:t>Why is mentoring important?</a:t>
            </a:r>
            <a:endParaRPr lang="en-US" dirty="0"/>
          </a:p>
        </p:txBody>
      </p:sp>
      <p:sp>
        <p:nvSpPr>
          <p:cNvPr id="6" name="TextBox 5">
            <a:extLst>
              <a:ext uri="{FF2B5EF4-FFF2-40B4-BE49-F238E27FC236}">
                <a16:creationId xmlns:a16="http://schemas.microsoft.com/office/drawing/2014/main" id="{4FB692F4-D2DF-FF4A-84F1-EF2B70930C36}"/>
              </a:ext>
            </a:extLst>
          </p:cNvPr>
          <p:cNvSpPr txBox="1"/>
          <p:nvPr/>
        </p:nvSpPr>
        <p:spPr>
          <a:xfrm>
            <a:off x="914400" y="1246912"/>
            <a:ext cx="10625996" cy="2893100"/>
          </a:xfrm>
          <a:prstGeom prst="rect">
            <a:avLst/>
          </a:prstGeom>
          <a:noFill/>
        </p:spPr>
        <p:txBody>
          <a:bodyPr wrap="square" rtlCol="0">
            <a:spAutoFit/>
          </a:bodyPr>
          <a:lstStyle/>
          <a:p>
            <a:endParaRPr lang="en-US" sz="2600" b="0" dirty="0">
              <a:solidFill>
                <a:schemeClr val="bg1"/>
              </a:solidFill>
            </a:endParaRPr>
          </a:p>
          <a:p>
            <a:pPr algn="ctr"/>
            <a:endParaRPr lang="en-US" sz="2600" b="0" dirty="0">
              <a:solidFill>
                <a:schemeClr val="bg1"/>
              </a:solidFill>
            </a:endParaRPr>
          </a:p>
          <a:p>
            <a:pPr algn="ctr"/>
            <a:r>
              <a:rPr lang="en-US" sz="2600" b="0" dirty="0">
                <a:solidFill>
                  <a:schemeClr val="bg1"/>
                </a:solidFill>
              </a:rPr>
              <a:t>In medical school, residency, mentoring influences a trainee’s specialty choice, personal development, and professional growth.</a:t>
            </a:r>
          </a:p>
          <a:p>
            <a:pPr algn="ctr"/>
            <a:endParaRPr lang="en-US" sz="2600" b="0" dirty="0">
              <a:solidFill>
                <a:schemeClr val="bg1"/>
              </a:solidFill>
            </a:endParaRPr>
          </a:p>
          <a:p>
            <a:pPr algn="ctr"/>
            <a:r>
              <a:rPr lang="en-US" sz="2600" b="0" dirty="0">
                <a:solidFill>
                  <a:schemeClr val="bg1"/>
                </a:solidFill>
              </a:rPr>
              <a:t>Mentorship is key to young faculty retainment, career success, satisfaction, and productivity.</a:t>
            </a:r>
          </a:p>
        </p:txBody>
      </p:sp>
      <p:sp>
        <p:nvSpPr>
          <p:cNvPr id="7" name="TextBox 6">
            <a:extLst>
              <a:ext uri="{FF2B5EF4-FFF2-40B4-BE49-F238E27FC236}">
                <a16:creationId xmlns:a16="http://schemas.microsoft.com/office/drawing/2014/main" id="{622E3D7F-F048-C848-9105-4841392DBB46}"/>
              </a:ext>
            </a:extLst>
          </p:cNvPr>
          <p:cNvSpPr txBox="1"/>
          <p:nvPr/>
        </p:nvSpPr>
        <p:spPr>
          <a:xfrm>
            <a:off x="2815937" y="5334000"/>
            <a:ext cx="7086600" cy="1384995"/>
          </a:xfrm>
          <a:prstGeom prst="rect">
            <a:avLst/>
          </a:prstGeom>
          <a:noFill/>
        </p:spPr>
        <p:txBody>
          <a:bodyPr wrap="square" rtlCol="0">
            <a:spAutoFit/>
          </a:bodyPr>
          <a:lstStyle/>
          <a:p>
            <a:pPr algn="ctr"/>
            <a:r>
              <a:rPr lang="en-US" sz="1400" b="0" dirty="0" err="1">
                <a:solidFill>
                  <a:schemeClr val="bg1"/>
                </a:solidFill>
              </a:rPr>
              <a:t>Xieraldi</a:t>
            </a:r>
            <a:r>
              <a:rPr lang="en-US" sz="1400" b="0" dirty="0">
                <a:solidFill>
                  <a:schemeClr val="bg1"/>
                </a:solidFill>
              </a:rPr>
              <a:t> I et al (2020) JAMA </a:t>
            </a:r>
            <a:r>
              <a:rPr lang="en-US" sz="1400" b="0" dirty="0" err="1">
                <a:solidFill>
                  <a:schemeClr val="bg1"/>
                </a:solidFill>
              </a:rPr>
              <a:t>Derm</a:t>
            </a:r>
            <a:r>
              <a:rPr lang="en-US" sz="1400" b="0" dirty="0">
                <a:solidFill>
                  <a:schemeClr val="bg1"/>
                </a:solidFill>
              </a:rPr>
              <a:t>, 156(3):280-287</a:t>
            </a:r>
          </a:p>
          <a:p>
            <a:pPr algn="ctr"/>
            <a:r>
              <a:rPr lang="en-US" sz="1400" b="0" dirty="0">
                <a:solidFill>
                  <a:schemeClr val="bg1"/>
                </a:solidFill>
              </a:rPr>
              <a:t>Welch JL(2016) MedEdPORTAL;12:10441</a:t>
            </a:r>
          </a:p>
          <a:p>
            <a:pPr algn="ctr"/>
            <a:r>
              <a:rPr lang="en-US" sz="1400" b="0" dirty="0" err="1">
                <a:solidFill>
                  <a:schemeClr val="bg1"/>
                </a:solidFill>
              </a:rPr>
              <a:t>Sambunjak</a:t>
            </a:r>
            <a:r>
              <a:rPr lang="en-US" sz="1400" b="0" dirty="0">
                <a:solidFill>
                  <a:schemeClr val="bg1"/>
                </a:solidFill>
              </a:rPr>
              <a:t> D et al (2006) JAMA;296(9):1103-1115</a:t>
            </a:r>
          </a:p>
          <a:p>
            <a:pPr algn="ctr"/>
            <a:r>
              <a:rPr lang="en-US" sz="1400" b="0" dirty="0">
                <a:solidFill>
                  <a:schemeClr val="bg1"/>
                </a:solidFill>
              </a:rPr>
              <a:t>Ramanan RA et al (2002) Am J Med;112(4):336-341</a:t>
            </a:r>
          </a:p>
          <a:p>
            <a:pPr algn="ctr"/>
            <a:r>
              <a:rPr lang="en-US" sz="1400" b="0" dirty="0">
                <a:solidFill>
                  <a:schemeClr val="bg1"/>
                </a:solidFill>
              </a:rPr>
              <a:t>Strauss SE et al (2006) JGIM;21(12):1222-1229</a:t>
            </a:r>
          </a:p>
          <a:p>
            <a:pPr algn="ctr"/>
            <a:r>
              <a:rPr lang="en-US" sz="1400" b="0" dirty="0" err="1">
                <a:solidFill>
                  <a:schemeClr val="bg1"/>
                </a:solidFill>
              </a:rPr>
              <a:t>Indyk</a:t>
            </a:r>
            <a:r>
              <a:rPr lang="en-US" sz="1400" b="0" dirty="0">
                <a:solidFill>
                  <a:schemeClr val="bg1"/>
                </a:solidFill>
              </a:rPr>
              <a:t> D et al (2011) BMC Med Educ;11:27</a:t>
            </a:r>
          </a:p>
        </p:txBody>
      </p:sp>
      <p:pic>
        <p:nvPicPr>
          <p:cNvPr id="4" name="Video 3">
            <a:hlinkClick r:id="" action="ppaction://media"/>
            <a:extLst>
              <a:ext uri="{FF2B5EF4-FFF2-40B4-BE49-F238E27FC236}">
                <a16:creationId xmlns:a16="http://schemas.microsoft.com/office/drawing/2014/main" id="{1074F001-FD17-FF46-B436-FF88051E5626}"/>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5"/>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366468029"/>
      </p:ext>
    </p:extLst>
  </p:cSld>
  <p:clrMapOvr>
    <a:masterClrMapping/>
  </p:clrMapOvr>
  <mc:AlternateContent xmlns:mc="http://schemas.openxmlformats.org/markup-compatibility/2006">
    <mc:Choice xmlns:p14="http://schemas.microsoft.com/office/powerpoint/2010/main" Requires="p14">
      <p:transition spd="slow" p14:dur="2000" advTm="17680"/>
    </mc:Choice>
    <mc:Fallback>
      <p:transition spd="slow" advTm="17680"/>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4"/>
                </p:tgtEl>
              </p:cMediaNode>
            </p:video>
            <p:seq concurrent="1" nextAc="seek">
              <p:cTn id="8" restart="whenNotActive" fill="hold" evtFilter="cancelBubble" nodeType="interactiveSeq">
                <p:stCondLst>
                  <p:cond evt="onClick" delay="0">
                    <p:tgtEl>
                      <p:spTgt spid="4"/>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4"/>
                                        </p:tgtEl>
                                      </p:cBhvr>
                                    </p:cmd>
                                  </p:childTnLst>
                                </p:cTn>
                              </p:par>
                            </p:childTnLst>
                          </p:cTn>
                        </p:par>
                      </p:childTnLst>
                    </p:cTn>
                  </p:par>
                </p:childTnLst>
              </p:cTn>
              <p:nextCondLst>
                <p:cond evt="onClick" delay="0">
                  <p:tgtEl>
                    <p:spTgt spid="4"/>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E2F22-E16B-2040-8E86-94653D7D2A8F}"/>
              </a:ext>
            </a:extLst>
          </p:cNvPr>
          <p:cNvSpPr>
            <a:spLocks noGrp="1"/>
          </p:cNvSpPr>
          <p:nvPr>
            <p:ph type="title"/>
          </p:nvPr>
        </p:nvSpPr>
        <p:spPr>
          <a:xfrm>
            <a:off x="838200" y="-61595"/>
            <a:ext cx="10515600" cy="1325563"/>
          </a:xfrm>
        </p:spPr>
        <p:txBody>
          <a:bodyPr/>
          <a:lstStyle/>
          <a:p>
            <a:pPr algn="ctr"/>
            <a:r>
              <a:rPr lang="en-US" dirty="0">
                <a:solidFill>
                  <a:srgbClr val="FFC000"/>
                </a:solidFill>
              </a:rPr>
              <a:t>4 phases of mentoring</a:t>
            </a:r>
            <a:endParaRPr lang="en-US" dirty="0"/>
          </a:p>
        </p:txBody>
      </p:sp>
      <p:sp>
        <p:nvSpPr>
          <p:cNvPr id="6" name="Oval 5">
            <a:extLst>
              <a:ext uri="{FF2B5EF4-FFF2-40B4-BE49-F238E27FC236}">
                <a16:creationId xmlns:a16="http://schemas.microsoft.com/office/drawing/2014/main" id="{EB192709-E3FD-0C41-AD97-B045A035C15F}"/>
              </a:ext>
            </a:extLst>
          </p:cNvPr>
          <p:cNvSpPr/>
          <p:nvPr/>
        </p:nvSpPr>
        <p:spPr bwMode="auto">
          <a:xfrm>
            <a:off x="467974" y="925486"/>
            <a:ext cx="1981200" cy="1981200"/>
          </a:xfrm>
          <a:prstGeom prst="ellipse">
            <a:avLst/>
          </a:prstGeom>
          <a:solidFill>
            <a:schemeClr val="accent1">
              <a:lumMod val="60000"/>
              <a:lumOff val="40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7" name="Oval 6">
            <a:extLst>
              <a:ext uri="{FF2B5EF4-FFF2-40B4-BE49-F238E27FC236}">
                <a16:creationId xmlns:a16="http://schemas.microsoft.com/office/drawing/2014/main" id="{22DC7FA6-38DF-D14F-BED6-261B58023757}"/>
              </a:ext>
            </a:extLst>
          </p:cNvPr>
          <p:cNvSpPr/>
          <p:nvPr/>
        </p:nvSpPr>
        <p:spPr bwMode="auto">
          <a:xfrm>
            <a:off x="3616037" y="937154"/>
            <a:ext cx="1981200" cy="1981200"/>
          </a:xfrm>
          <a:prstGeom prst="ellipse">
            <a:avLst/>
          </a:prstGeom>
          <a:solidFill>
            <a:srgbClr val="008318"/>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dirty="0">
              <a:ln>
                <a:noFill/>
              </a:ln>
              <a:solidFill>
                <a:schemeClr val="bg1"/>
              </a:solidFill>
              <a:effectLst/>
              <a:latin typeface="Arial" pitchFamily="-106" charset="0"/>
              <a:ea typeface="Arial" pitchFamily="-106" charset="0"/>
              <a:cs typeface="Arial" pitchFamily="-106" charset="0"/>
            </a:endParaRPr>
          </a:p>
        </p:txBody>
      </p:sp>
      <p:sp>
        <p:nvSpPr>
          <p:cNvPr id="8" name="Oval 7">
            <a:extLst>
              <a:ext uri="{FF2B5EF4-FFF2-40B4-BE49-F238E27FC236}">
                <a16:creationId xmlns:a16="http://schemas.microsoft.com/office/drawing/2014/main" id="{3F386AB0-9B0A-0A40-8659-E9FB9F642298}"/>
              </a:ext>
            </a:extLst>
          </p:cNvPr>
          <p:cNvSpPr/>
          <p:nvPr/>
        </p:nvSpPr>
        <p:spPr bwMode="auto">
          <a:xfrm>
            <a:off x="6910340" y="916372"/>
            <a:ext cx="1981200" cy="1981200"/>
          </a:xfrm>
          <a:prstGeom prst="ellipse">
            <a:avLst/>
          </a:prstGeom>
          <a:solidFill>
            <a:srgbClr val="AEB3E8"/>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9" name="Oval 8">
            <a:extLst>
              <a:ext uri="{FF2B5EF4-FFF2-40B4-BE49-F238E27FC236}">
                <a16:creationId xmlns:a16="http://schemas.microsoft.com/office/drawing/2014/main" id="{BA3FFEF1-6A8C-5E4C-86A2-7BA38DC2F58C}"/>
              </a:ext>
            </a:extLst>
          </p:cNvPr>
          <p:cNvSpPr/>
          <p:nvPr/>
        </p:nvSpPr>
        <p:spPr bwMode="auto">
          <a:xfrm>
            <a:off x="9871371" y="937154"/>
            <a:ext cx="1981200" cy="1981200"/>
          </a:xfrm>
          <a:prstGeom prst="ellipse">
            <a:avLst/>
          </a:prstGeom>
          <a:solidFill>
            <a:schemeClr val="accent1">
              <a:lumMod val="75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10" name="TextBox 9">
            <a:extLst>
              <a:ext uri="{FF2B5EF4-FFF2-40B4-BE49-F238E27FC236}">
                <a16:creationId xmlns:a16="http://schemas.microsoft.com/office/drawing/2014/main" id="{58DB68F9-9E02-D546-BDDC-3D3562036AF2}"/>
              </a:ext>
            </a:extLst>
          </p:cNvPr>
          <p:cNvSpPr txBox="1"/>
          <p:nvPr/>
        </p:nvSpPr>
        <p:spPr>
          <a:xfrm>
            <a:off x="506074" y="1662423"/>
            <a:ext cx="1981200" cy="461665"/>
          </a:xfrm>
          <a:prstGeom prst="rect">
            <a:avLst/>
          </a:prstGeom>
          <a:noFill/>
        </p:spPr>
        <p:txBody>
          <a:bodyPr wrap="square" rtlCol="0">
            <a:spAutoFit/>
          </a:bodyPr>
          <a:lstStyle/>
          <a:p>
            <a:pPr algn="ctr"/>
            <a:r>
              <a:rPr lang="en-US" sz="2400" b="0" dirty="0">
                <a:solidFill>
                  <a:schemeClr val="bg1"/>
                </a:solidFill>
              </a:rPr>
              <a:t>Preparation</a:t>
            </a:r>
          </a:p>
        </p:txBody>
      </p:sp>
      <p:sp>
        <p:nvSpPr>
          <p:cNvPr id="11" name="TextBox 10">
            <a:extLst>
              <a:ext uri="{FF2B5EF4-FFF2-40B4-BE49-F238E27FC236}">
                <a16:creationId xmlns:a16="http://schemas.microsoft.com/office/drawing/2014/main" id="{27F1D473-FF16-9249-8224-FD4198E532DB}"/>
              </a:ext>
            </a:extLst>
          </p:cNvPr>
          <p:cNvSpPr txBox="1"/>
          <p:nvPr/>
        </p:nvSpPr>
        <p:spPr>
          <a:xfrm>
            <a:off x="3654137" y="1662423"/>
            <a:ext cx="1981200" cy="461665"/>
          </a:xfrm>
          <a:prstGeom prst="rect">
            <a:avLst/>
          </a:prstGeom>
          <a:noFill/>
        </p:spPr>
        <p:txBody>
          <a:bodyPr wrap="square" rtlCol="0">
            <a:spAutoFit/>
          </a:bodyPr>
          <a:lstStyle/>
          <a:p>
            <a:pPr algn="ctr"/>
            <a:r>
              <a:rPr lang="en-US" sz="2400" b="0" dirty="0">
                <a:solidFill>
                  <a:schemeClr val="bg1"/>
                </a:solidFill>
              </a:rPr>
              <a:t>Negotiating</a:t>
            </a:r>
          </a:p>
        </p:txBody>
      </p:sp>
      <p:sp>
        <p:nvSpPr>
          <p:cNvPr id="12" name="TextBox 11">
            <a:extLst>
              <a:ext uri="{FF2B5EF4-FFF2-40B4-BE49-F238E27FC236}">
                <a16:creationId xmlns:a16="http://schemas.microsoft.com/office/drawing/2014/main" id="{2E1D0025-7C78-A549-B84F-2F034E541978}"/>
              </a:ext>
            </a:extLst>
          </p:cNvPr>
          <p:cNvSpPr txBox="1"/>
          <p:nvPr/>
        </p:nvSpPr>
        <p:spPr>
          <a:xfrm>
            <a:off x="6948440" y="1456975"/>
            <a:ext cx="1905000" cy="830997"/>
          </a:xfrm>
          <a:prstGeom prst="rect">
            <a:avLst/>
          </a:prstGeom>
          <a:noFill/>
        </p:spPr>
        <p:txBody>
          <a:bodyPr wrap="square" rtlCol="0">
            <a:spAutoFit/>
          </a:bodyPr>
          <a:lstStyle/>
          <a:p>
            <a:pPr algn="ctr"/>
            <a:r>
              <a:rPr lang="en-US" sz="2400" b="0" dirty="0">
                <a:solidFill>
                  <a:schemeClr val="bg1"/>
                </a:solidFill>
              </a:rPr>
              <a:t>Enabling growth</a:t>
            </a:r>
          </a:p>
        </p:txBody>
      </p:sp>
      <p:sp>
        <p:nvSpPr>
          <p:cNvPr id="13" name="TextBox 12">
            <a:extLst>
              <a:ext uri="{FF2B5EF4-FFF2-40B4-BE49-F238E27FC236}">
                <a16:creationId xmlns:a16="http://schemas.microsoft.com/office/drawing/2014/main" id="{58B08079-E1CE-1541-939F-E4BB13BC1BD1}"/>
              </a:ext>
            </a:extLst>
          </p:cNvPr>
          <p:cNvSpPr txBox="1"/>
          <p:nvPr/>
        </p:nvSpPr>
        <p:spPr>
          <a:xfrm>
            <a:off x="9909471" y="1477757"/>
            <a:ext cx="1905000" cy="830997"/>
          </a:xfrm>
          <a:prstGeom prst="rect">
            <a:avLst/>
          </a:prstGeom>
          <a:noFill/>
        </p:spPr>
        <p:txBody>
          <a:bodyPr wrap="square" rtlCol="0">
            <a:spAutoFit/>
          </a:bodyPr>
          <a:lstStyle/>
          <a:p>
            <a:pPr algn="ctr"/>
            <a:r>
              <a:rPr lang="en-US" sz="2400" b="0" dirty="0">
                <a:solidFill>
                  <a:schemeClr val="bg1"/>
                </a:solidFill>
              </a:rPr>
              <a:t>Coming to Closure</a:t>
            </a:r>
          </a:p>
        </p:txBody>
      </p:sp>
      <p:sp>
        <p:nvSpPr>
          <p:cNvPr id="14" name="Rectangle 13">
            <a:extLst>
              <a:ext uri="{FF2B5EF4-FFF2-40B4-BE49-F238E27FC236}">
                <a16:creationId xmlns:a16="http://schemas.microsoft.com/office/drawing/2014/main" id="{6714C8B4-930A-8F41-8656-4CE8E27227E6}"/>
              </a:ext>
            </a:extLst>
          </p:cNvPr>
          <p:cNvSpPr/>
          <p:nvPr/>
        </p:nvSpPr>
        <p:spPr>
          <a:xfrm>
            <a:off x="1137843" y="6211669"/>
            <a:ext cx="8516408" cy="646331"/>
          </a:xfrm>
          <a:prstGeom prst="rect">
            <a:avLst/>
          </a:prstGeom>
        </p:spPr>
        <p:txBody>
          <a:bodyPr wrap="square">
            <a:spAutoFit/>
          </a:bodyPr>
          <a:lstStyle/>
          <a:p>
            <a:pPr algn="ctr"/>
            <a:r>
              <a:rPr lang="en-US" b="0" dirty="0">
                <a:solidFill>
                  <a:schemeClr val="bg1"/>
                </a:solidFill>
              </a:rPr>
              <a:t>https://</a:t>
            </a:r>
            <a:r>
              <a:rPr lang="en-US" b="0" dirty="0" err="1">
                <a:solidFill>
                  <a:schemeClr val="bg1"/>
                </a:solidFill>
              </a:rPr>
              <a:t>www.educause.edu</a:t>
            </a:r>
            <a:r>
              <a:rPr lang="en-US" b="0" dirty="0">
                <a:solidFill>
                  <a:schemeClr val="bg1"/>
                </a:solidFill>
              </a:rPr>
              <a:t>/-/media/files/wiki-import/2014infosecurityguide/mentoring-toolkit/</a:t>
            </a:r>
            <a:r>
              <a:rPr lang="en-US" b="0" dirty="0" err="1">
                <a:solidFill>
                  <a:schemeClr val="bg1"/>
                </a:solidFill>
              </a:rPr>
              <a:t>siguccsmentorguidepdf</a:t>
            </a:r>
            <a:endParaRPr lang="en-US" b="0" dirty="0">
              <a:solidFill>
                <a:schemeClr val="bg1"/>
              </a:solidFill>
            </a:endParaRPr>
          </a:p>
        </p:txBody>
      </p:sp>
      <p:pic>
        <p:nvPicPr>
          <p:cNvPr id="4" name="Video 3">
            <a:hlinkClick r:id="" action="ppaction://media"/>
            <a:extLst>
              <a:ext uri="{FF2B5EF4-FFF2-40B4-BE49-F238E27FC236}">
                <a16:creationId xmlns:a16="http://schemas.microsoft.com/office/drawing/2014/main" id="{9DB74F2C-BB2A-3641-8093-6B0004C8B84F}"/>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5"/>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2022552045"/>
      </p:ext>
    </p:extLst>
  </p:cSld>
  <p:clrMapOvr>
    <a:masterClrMapping/>
  </p:clrMapOvr>
  <mc:AlternateContent xmlns:mc="http://schemas.openxmlformats.org/markup-compatibility/2006">
    <mc:Choice xmlns:p14="http://schemas.microsoft.com/office/powerpoint/2010/main" Requires="p14">
      <p:transition spd="slow" p14:dur="2000" advTm="12350"/>
    </mc:Choice>
    <mc:Fallback>
      <p:transition spd="slow" advTm="12350"/>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4"/>
                </p:tgtEl>
              </p:cMediaNode>
            </p:video>
            <p:seq concurrent="1" nextAc="seek">
              <p:cTn id="8" restart="whenNotActive" fill="hold" evtFilter="cancelBubble" nodeType="interactiveSeq">
                <p:stCondLst>
                  <p:cond evt="onClick" delay="0">
                    <p:tgtEl>
                      <p:spTgt spid="4"/>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4"/>
                                        </p:tgtEl>
                                      </p:cBhvr>
                                    </p:cmd>
                                  </p:childTnLst>
                                </p:cTn>
                              </p:par>
                            </p:childTnLst>
                          </p:cTn>
                        </p:par>
                      </p:childTnLst>
                    </p:cTn>
                  </p:par>
                </p:childTnLst>
              </p:cTn>
              <p:nextCondLst>
                <p:cond evt="onClick" delay="0">
                  <p:tgtEl>
                    <p:spTgt spid="4"/>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E2F22-E16B-2040-8E86-94653D7D2A8F}"/>
              </a:ext>
            </a:extLst>
          </p:cNvPr>
          <p:cNvSpPr>
            <a:spLocks noGrp="1"/>
          </p:cNvSpPr>
          <p:nvPr>
            <p:ph type="title"/>
          </p:nvPr>
        </p:nvSpPr>
        <p:spPr>
          <a:xfrm>
            <a:off x="838200" y="-61595"/>
            <a:ext cx="10515600" cy="1325563"/>
          </a:xfrm>
        </p:spPr>
        <p:txBody>
          <a:bodyPr/>
          <a:lstStyle/>
          <a:p>
            <a:pPr algn="ctr"/>
            <a:r>
              <a:rPr lang="en-US" dirty="0">
                <a:solidFill>
                  <a:srgbClr val="FFC000"/>
                </a:solidFill>
              </a:rPr>
              <a:t>4 phases of mentoring</a:t>
            </a:r>
            <a:endParaRPr lang="en-US" dirty="0"/>
          </a:p>
        </p:txBody>
      </p:sp>
      <p:sp>
        <p:nvSpPr>
          <p:cNvPr id="6" name="Oval 5">
            <a:extLst>
              <a:ext uri="{FF2B5EF4-FFF2-40B4-BE49-F238E27FC236}">
                <a16:creationId xmlns:a16="http://schemas.microsoft.com/office/drawing/2014/main" id="{EB192709-E3FD-0C41-AD97-B045A035C15F}"/>
              </a:ext>
            </a:extLst>
          </p:cNvPr>
          <p:cNvSpPr/>
          <p:nvPr/>
        </p:nvSpPr>
        <p:spPr bwMode="auto">
          <a:xfrm>
            <a:off x="467974" y="925486"/>
            <a:ext cx="1981200" cy="1981200"/>
          </a:xfrm>
          <a:prstGeom prst="ellipse">
            <a:avLst/>
          </a:prstGeom>
          <a:solidFill>
            <a:schemeClr val="accent1">
              <a:lumMod val="60000"/>
              <a:lumOff val="40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7" name="Oval 6">
            <a:extLst>
              <a:ext uri="{FF2B5EF4-FFF2-40B4-BE49-F238E27FC236}">
                <a16:creationId xmlns:a16="http://schemas.microsoft.com/office/drawing/2014/main" id="{22DC7FA6-38DF-D14F-BED6-261B58023757}"/>
              </a:ext>
            </a:extLst>
          </p:cNvPr>
          <p:cNvSpPr/>
          <p:nvPr/>
        </p:nvSpPr>
        <p:spPr bwMode="auto">
          <a:xfrm>
            <a:off x="3616037" y="937154"/>
            <a:ext cx="1981200" cy="1981200"/>
          </a:xfrm>
          <a:prstGeom prst="ellipse">
            <a:avLst/>
          </a:prstGeom>
          <a:solidFill>
            <a:srgbClr val="008318"/>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dirty="0">
              <a:ln>
                <a:noFill/>
              </a:ln>
              <a:solidFill>
                <a:schemeClr val="bg1"/>
              </a:solidFill>
              <a:effectLst/>
              <a:latin typeface="Arial" pitchFamily="-106" charset="0"/>
              <a:ea typeface="Arial" pitchFamily="-106" charset="0"/>
              <a:cs typeface="Arial" pitchFamily="-106" charset="0"/>
            </a:endParaRPr>
          </a:p>
        </p:txBody>
      </p:sp>
      <p:sp>
        <p:nvSpPr>
          <p:cNvPr id="8" name="Oval 7">
            <a:extLst>
              <a:ext uri="{FF2B5EF4-FFF2-40B4-BE49-F238E27FC236}">
                <a16:creationId xmlns:a16="http://schemas.microsoft.com/office/drawing/2014/main" id="{3F386AB0-9B0A-0A40-8659-E9FB9F642298}"/>
              </a:ext>
            </a:extLst>
          </p:cNvPr>
          <p:cNvSpPr/>
          <p:nvPr/>
        </p:nvSpPr>
        <p:spPr bwMode="auto">
          <a:xfrm>
            <a:off x="6910340" y="916372"/>
            <a:ext cx="1981200" cy="1981200"/>
          </a:xfrm>
          <a:prstGeom prst="ellipse">
            <a:avLst/>
          </a:prstGeom>
          <a:solidFill>
            <a:srgbClr val="AEB3E8"/>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9" name="Oval 8">
            <a:extLst>
              <a:ext uri="{FF2B5EF4-FFF2-40B4-BE49-F238E27FC236}">
                <a16:creationId xmlns:a16="http://schemas.microsoft.com/office/drawing/2014/main" id="{BA3FFEF1-6A8C-5E4C-86A2-7BA38DC2F58C}"/>
              </a:ext>
            </a:extLst>
          </p:cNvPr>
          <p:cNvSpPr/>
          <p:nvPr/>
        </p:nvSpPr>
        <p:spPr bwMode="auto">
          <a:xfrm>
            <a:off x="9871371" y="937154"/>
            <a:ext cx="1981200" cy="1981200"/>
          </a:xfrm>
          <a:prstGeom prst="ellipse">
            <a:avLst/>
          </a:prstGeom>
          <a:solidFill>
            <a:schemeClr val="accent1">
              <a:lumMod val="75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10" name="TextBox 9">
            <a:extLst>
              <a:ext uri="{FF2B5EF4-FFF2-40B4-BE49-F238E27FC236}">
                <a16:creationId xmlns:a16="http://schemas.microsoft.com/office/drawing/2014/main" id="{58DB68F9-9E02-D546-BDDC-3D3562036AF2}"/>
              </a:ext>
            </a:extLst>
          </p:cNvPr>
          <p:cNvSpPr txBox="1"/>
          <p:nvPr/>
        </p:nvSpPr>
        <p:spPr>
          <a:xfrm>
            <a:off x="506074" y="1662423"/>
            <a:ext cx="1981200" cy="461665"/>
          </a:xfrm>
          <a:prstGeom prst="rect">
            <a:avLst/>
          </a:prstGeom>
          <a:noFill/>
        </p:spPr>
        <p:txBody>
          <a:bodyPr wrap="square" rtlCol="0">
            <a:spAutoFit/>
          </a:bodyPr>
          <a:lstStyle/>
          <a:p>
            <a:pPr algn="ctr"/>
            <a:r>
              <a:rPr lang="en-US" sz="2400" b="0" dirty="0">
                <a:solidFill>
                  <a:schemeClr val="bg1"/>
                </a:solidFill>
              </a:rPr>
              <a:t>Preparation</a:t>
            </a:r>
          </a:p>
        </p:txBody>
      </p:sp>
      <p:sp>
        <p:nvSpPr>
          <p:cNvPr id="11" name="TextBox 10">
            <a:extLst>
              <a:ext uri="{FF2B5EF4-FFF2-40B4-BE49-F238E27FC236}">
                <a16:creationId xmlns:a16="http://schemas.microsoft.com/office/drawing/2014/main" id="{27F1D473-FF16-9249-8224-FD4198E532DB}"/>
              </a:ext>
            </a:extLst>
          </p:cNvPr>
          <p:cNvSpPr txBox="1"/>
          <p:nvPr/>
        </p:nvSpPr>
        <p:spPr>
          <a:xfrm>
            <a:off x="3654137" y="1662423"/>
            <a:ext cx="1981200" cy="461665"/>
          </a:xfrm>
          <a:prstGeom prst="rect">
            <a:avLst/>
          </a:prstGeom>
          <a:noFill/>
        </p:spPr>
        <p:txBody>
          <a:bodyPr wrap="square" rtlCol="0">
            <a:spAutoFit/>
          </a:bodyPr>
          <a:lstStyle/>
          <a:p>
            <a:pPr algn="ctr"/>
            <a:r>
              <a:rPr lang="en-US" sz="2400" b="0" dirty="0">
                <a:solidFill>
                  <a:schemeClr val="bg1"/>
                </a:solidFill>
              </a:rPr>
              <a:t>Negotiating</a:t>
            </a:r>
          </a:p>
        </p:txBody>
      </p:sp>
      <p:sp>
        <p:nvSpPr>
          <p:cNvPr id="12" name="TextBox 11">
            <a:extLst>
              <a:ext uri="{FF2B5EF4-FFF2-40B4-BE49-F238E27FC236}">
                <a16:creationId xmlns:a16="http://schemas.microsoft.com/office/drawing/2014/main" id="{2E1D0025-7C78-A549-B84F-2F034E541978}"/>
              </a:ext>
            </a:extLst>
          </p:cNvPr>
          <p:cNvSpPr txBox="1"/>
          <p:nvPr/>
        </p:nvSpPr>
        <p:spPr>
          <a:xfrm>
            <a:off x="6948440" y="1456975"/>
            <a:ext cx="1905000" cy="830997"/>
          </a:xfrm>
          <a:prstGeom prst="rect">
            <a:avLst/>
          </a:prstGeom>
          <a:noFill/>
        </p:spPr>
        <p:txBody>
          <a:bodyPr wrap="square" rtlCol="0">
            <a:spAutoFit/>
          </a:bodyPr>
          <a:lstStyle/>
          <a:p>
            <a:pPr algn="ctr"/>
            <a:r>
              <a:rPr lang="en-US" sz="2400" b="0" dirty="0">
                <a:solidFill>
                  <a:schemeClr val="bg1"/>
                </a:solidFill>
              </a:rPr>
              <a:t>Enabling growth</a:t>
            </a:r>
          </a:p>
        </p:txBody>
      </p:sp>
      <p:sp>
        <p:nvSpPr>
          <p:cNvPr id="13" name="TextBox 12">
            <a:extLst>
              <a:ext uri="{FF2B5EF4-FFF2-40B4-BE49-F238E27FC236}">
                <a16:creationId xmlns:a16="http://schemas.microsoft.com/office/drawing/2014/main" id="{58B08079-E1CE-1541-939F-E4BB13BC1BD1}"/>
              </a:ext>
            </a:extLst>
          </p:cNvPr>
          <p:cNvSpPr txBox="1"/>
          <p:nvPr/>
        </p:nvSpPr>
        <p:spPr>
          <a:xfrm>
            <a:off x="9909471" y="1477757"/>
            <a:ext cx="1905000" cy="830997"/>
          </a:xfrm>
          <a:prstGeom prst="rect">
            <a:avLst/>
          </a:prstGeom>
          <a:noFill/>
        </p:spPr>
        <p:txBody>
          <a:bodyPr wrap="square" rtlCol="0">
            <a:spAutoFit/>
          </a:bodyPr>
          <a:lstStyle/>
          <a:p>
            <a:pPr algn="ctr"/>
            <a:r>
              <a:rPr lang="en-US" sz="2400" b="0" dirty="0">
                <a:solidFill>
                  <a:schemeClr val="bg1"/>
                </a:solidFill>
              </a:rPr>
              <a:t>Coming to Closure</a:t>
            </a:r>
          </a:p>
        </p:txBody>
      </p:sp>
      <p:sp>
        <p:nvSpPr>
          <p:cNvPr id="15" name="TextBox 14">
            <a:extLst>
              <a:ext uri="{FF2B5EF4-FFF2-40B4-BE49-F238E27FC236}">
                <a16:creationId xmlns:a16="http://schemas.microsoft.com/office/drawing/2014/main" id="{C69EBFF2-7A6A-3349-82A5-C90C72E823E2}"/>
              </a:ext>
            </a:extLst>
          </p:cNvPr>
          <p:cNvSpPr txBox="1"/>
          <p:nvPr/>
        </p:nvSpPr>
        <p:spPr>
          <a:xfrm>
            <a:off x="307110" y="3214684"/>
            <a:ext cx="9702800" cy="2554545"/>
          </a:xfrm>
          <a:prstGeom prst="rect">
            <a:avLst/>
          </a:prstGeom>
          <a:noFill/>
        </p:spPr>
        <p:txBody>
          <a:bodyPr wrap="square" rtlCol="0">
            <a:spAutoFit/>
          </a:bodyPr>
          <a:lstStyle/>
          <a:p>
            <a:r>
              <a:rPr lang="en-US" sz="2000" b="0" dirty="0">
                <a:solidFill>
                  <a:schemeClr val="bg1"/>
                </a:solidFill>
              </a:rPr>
              <a:t>• I have sincere interest in helping this person.</a:t>
            </a:r>
          </a:p>
          <a:p>
            <a:r>
              <a:rPr lang="en-US" sz="2000" b="0" dirty="0">
                <a:solidFill>
                  <a:schemeClr val="bg1"/>
                </a:solidFill>
              </a:rPr>
              <a:t>• We have mutual interest and compatibility.</a:t>
            </a:r>
          </a:p>
          <a:p>
            <a:r>
              <a:rPr lang="en-US" sz="2000" b="0" dirty="0">
                <a:solidFill>
                  <a:schemeClr val="bg1"/>
                </a:solidFill>
              </a:rPr>
              <a:t>• I am willing to be honest and generous with this mentee.</a:t>
            </a:r>
          </a:p>
          <a:p>
            <a:r>
              <a:rPr lang="en-US" sz="2000" b="0" dirty="0">
                <a:solidFill>
                  <a:schemeClr val="bg1"/>
                </a:solidFill>
              </a:rPr>
              <a:t>• I am clear about my role.</a:t>
            </a:r>
          </a:p>
          <a:p>
            <a:r>
              <a:rPr lang="en-US" sz="2000" b="0" dirty="0">
                <a:solidFill>
                  <a:schemeClr val="bg1"/>
                </a:solidFill>
              </a:rPr>
              <a:t>• I can commit adequate time for the mentoring relationship.</a:t>
            </a:r>
          </a:p>
          <a:p>
            <a:r>
              <a:rPr lang="en-US" sz="2000" b="0" dirty="0">
                <a:solidFill>
                  <a:schemeClr val="bg1"/>
                </a:solidFill>
              </a:rPr>
              <a:t>• I am willing to use my network of contacts to help.</a:t>
            </a:r>
          </a:p>
          <a:p>
            <a:r>
              <a:rPr lang="en-US" sz="2000" b="0" dirty="0">
                <a:solidFill>
                  <a:schemeClr val="bg1"/>
                </a:solidFill>
              </a:rPr>
              <a:t>• I have access to opportunities and resources to support learning.</a:t>
            </a:r>
          </a:p>
          <a:p>
            <a:r>
              <a:rPr lang="en-US" sz="2000" b="0" dirty="0">
                <a:solidFill>
                  <a:schemeClr val="bg1"/>
                </a:solidFill>
              </a:rPr>
              <a:t>• I am committed to developing my own mentoring skills.</a:t>
            </a:r>
          </a:p>
        </p:txBody>
      </p:sp>
      <p:sp>
        <p:nvSpPr>
          <p:cNvPr id="16" name="Rounded Rectangle 15">
            <a:extLst>
              <a:ext uri="{FF2B5EF4-FFF2-40B4-BE49-F238E27FC236}">
                <a16:creationId xmlns:a16="http://schemas.microsoft.com/office/drawing/2014/main" id="{377FB06D-A5C4-F64B-93BF-E2E945946D35}"/>
              </a:ext>
            </a:extLst>
          </p:cNvPr>
          <p:cNvSpPr/>
          <p:nvPr/>
        </p:nvSpPr>
        <p:spPr bwMode="auto">
          <a:xfrm>
            <a:off x="467977" y="3030018"/>
            <a:ext cx="1943100" cy="184666"/>
          </a:xfrm>
          <a:prstGeom prst="roundRect">
            <a:avLst/>
          </a:prstGeom>
          <a:solidFill>
            <a:schemeClr val="tx1">
              <a:lumMod val="50000"/>
              <a:lumOff val="50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pic>
        <p:nvPicPr>
          <p:cNvPr id="3" name="Video 2">
            <a:hlinkClick r:id="" action="ppaction://media"/>
            <a:extLst>
              <a:ext uri="{FF2B5EF4-FFF2-40B4-BE49-F238E27FC236}">
                <a16:creationId xmlns:a16="http://schemas.microsoft.com/office/drawing/2014/main" id="{18DE0929-0117-5B4C-96E3-F27F51BCD42C}"/>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5"/>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3289316782"/>
      </p:ext>
    </p:extLst>
  </p:cSld>
  <p:clrMapOvr>
    <a:masterClrMapping/>
  </p:clrMapOvr>
  <mc:AlternateContent xmlns:mc="http://schemas.openxmlformats.org/markup-compatibility/2006">
    <mc:Choice xmlns:p14="http://schemas.microsoft.com/office/powerpoint/2010/main" Requires="p14">
      <p:transition spd="slow" p14:dur="2000" advTm="22002"/>
    </mc:Choice>
    <mc:Fallback>
      <p:transition spd="slow" advTm="22002"/>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E2F22-E16B-2040-8E86-94653D7D2A8F}"/>
              </a:ext>
            </a:extLst>
          </p:cNvPr>
          <p:cNvSpPr>
            <a:spLocks noGrp="1"/>
          </p:cNvSpPr>
          <p:nvPr>
            <p:ph type="title"/>
          </p:nvPr>
        </p:nvSpPr>
        <p:spPr>
          <a:xfrm>
            <a:off x="838200" y="-61595"/>
            <a:ext cx="10515600" cy="1325563"/>
          </a:xfrm>
        </p:spPr>
        <p:txBody>
          <a:bodyPr/>
          <a:lstStyle/>
          <a:p>
            <a:pPr algn="ctr"/>
            <a:r>
              <a:rPr lang="en-US" dirty="0">
                <a:solidFill>
                  <a:srgbClr val="FFC000"/>
                </a:solidFill>
              </a:rPr>
              <a:t>4 phases of mentoring</a:t>
            </a:r>
            <a:endParaRPr lang="en-US" dirty="0"/>
          </a:p>
        </p:txBody>
      </p:sp>
      <p:sp>
        <p:nvSpPr>
          <p:cNvPr id="6" name="Oval 5">
            <a:extLst>
              <a:ext uri="{FF2B5EF4-FFF2-40B4-BE49-F238E27FC236}">
                <a16:creationId xmlns:a16="http://schemas.microsoft.com/office/drawing/2014/main" id="{EB192709-E3FD-0C41-AD97-B045A035C15F}"/>
              </a:ext>
            </a:extLst>
          </p:cNvPr>
          <p:cNvSpPr/>
          <p:nvPr/>
        </p:nvSpPr>
        <p:spPr bwMode="auto">
          <a:xfrm>
            <a:off x="467974" y="925486"/>
            <a:ext cx="1981200" cy="1981200"/>
          </a:xfrm>
          <a:prstGeom prst="ellipse">
            <a:avLst/>
          </a:prstGeom>
          <a:solidFill>
            <a:schemeClr val="accent1">
              <a:lumMod val="60000"/>
              <a:lumOff val="40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7" name="Oval 6">
            <a:extLst>
              <a:ext uri="{FF2B5EF4-FFF2-40B4-BE49-F238E27FC236}">
                <a16:creationId xmlns:a16="http://schemas.microsoft.com/office/drawing/2014/main" id="{22DC7FA6-38DF-D14F-BED6-261B58023757}"/>
              </a:ext>
            </a:extLst>
          </p:cNvPr>
          <p:cNvSpPr/>
          <p:nvPr/>
        </p:nvSpPr>
        <p:spPr bwMode="auto">
          <a:xfrm>
            <a:off x="3616037" y="937154"/>
            <a:ext cx="1981200" cy="1981200"/>
          </a:xfrm>
          <a:prstGeom prst="ellipse">
            <a:avLst/>
          </a:prstGeom>
          <a:solidFill>
            <a:srgbClr val="008318"/>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dirty="0">
              <a:ln>
                <a:noFill/>
              </a:ln>
              <a:solidFill>
                <a:schemeClr val="bg1"/>
              </a:solidFill>
              <a:effectLst/>
              <a:latin typeface="Arial" pitchFamily="-106" charset="0"/>
              <a:ea typeface="Arial" pitchFamily="-106" charset="0"/>
              <a:cs typeface="Arial" pitchFamily="-106" charset="0"/>
            </a:endParaRPr>
          </a:p>
        </p:txBody>
      </p:sp>
      <p:sp>
        <p:nvSpPr>
          <p:cNvPr id="8" name="Oval 7">
            <a:extLst>
              <a:ext uri="{FF2B5EF4-FFF2-40B4-BE49-F238E27FC236}">
                <a16:creationId xmlns:a16="http://schemas.microsoft.com/office/drawing/2014/main" id="{3F386AB0-9B0A-0A40-8659-E9FB9F642298}"/>
              </a:ext>
            </a:extLst>
          </p:cNvPr>
          <p:cNvSpPr/>
          <p:nvPr/>
        </p:nvSpPr>
        <p:spPr bwMode="auto">
          <a:xfrm>
            <a:off x="6910340" y="916372"/>
            <a:ext cx="1981200" cy="1981200"/>
          </a:xfrm>
          <a:prstGeom prst="ellipse">
            <a:avLst/>
          </a:prstGeom>
          <a:solidFill>
            <a:srgbClr val="AEB3E8"/>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9" name="Oval 8">
            <a:extLst>
              <a:ext uri="{FF2B5EF4-FFF2-40B4-BE49-F238E27FC236}">
                <a16:creationId xmlns:a16="http://schemas.microsoft.com/office/drawing/2014/main" id="{BA3FFEF1-6A8C-5E4C-86A2-7BA38DC2F58C}"/>
              </a:ext>
            </a:extLst>
          </p:cNvPr>
          <p:cNvSpPr/>
          <p:nvPr/>
        </p:nvSpPr>
        <p:spPr bwMode="auto">
          <a:xfrm>
            <a:off x="9871371" y="937154"/>
            <a:ext cx="1981200" cy="1981200"/>
          </a:xfrm>
          <a:prstGeom prst="ellipse">
            <a:avLst/>
          </a:prstGeom>
          <a:solidFill>
            <a:schemeClr val="accent1">
              <a:lumMod val="75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10" name="TextBox 9">
            <a:extLst>
              <a:ext uri="{FF2B5EF4-FFF2-40B4-BE49-F238E27FC236}">
                <a16:creationId xmlns:a16="http://schemas.microsoft.com/office/drawing/2014/main" id="{58DB68F9-9E02-D546-BDDC-3D3562036AF2}"/>
              </a:ext>
            </a:extLst>
          </p:cNvPr>
          <p:cNvSpPr txBox="1"/>
          <p:nvPr/>
        </p:nvSpPr>
        <p:spPr>
          <a:xfrm>
            <a:off x="506074" y="1662423"/>
            <a:ext cx="1981200" cy="461665"/>
          </a:xfrm>
          <a:prstGeom prst="rect">
            <a:avLst/>
          </a:prstGeom>
          <a:noFill/>
        </p:spPr>
        <p:txBody>
          <a:bodyPr wrap="square" rtlCol="0">
            <a:spAutoFit/>
          </a:bodyPr>
          <a:lstStyle/>
          <a:p>
            <a:pPr algn="ctr"/>
            <a:r>
              <a:rPr lang="en-US" sz="2400" b="0" dirty="0">
                <a:solidFill>
                  <a:schemeClr val="bg1"/>
                </a:solidFill>
              </a:rPr>
              <a:t>Preparation</a:t>
            </a:r>
          </a:p>
        </p:txBody>
      </p:sp>
      <p:sp>
        <p:nvSpPr>
          <p:cNvPr id="11" name="TextBox 10">
            <a:extLst>
              <a:ext uri="{FF2B5EF4-FFF2-40B4-BE49-F238E27FC236}">
                <a16:creationId xmlns:a16="http://schemas.microsoft.com/office/drawing/2014/main" id="{27F1D473-FF16-9249-8224-FD4198E532DB}"/>
              </a:ext>
            </a:extLst>
          </p:cNvPr>
          <p:cNvSpPr txBox="1"/>
          <p:nvPr/>
        </p:nvSpPr>
        <p:spPr>
          <a:xfrm>
            <a:off x="3654137" y="1662423"/>
            <a:ext cx="1981200" cy="461665"/>
          </a:xfrm>
          <a:prstGeom prst="rect">
            <a:avLst/>
          </a:prstGeom>
          <a:noFill/>
        </p:spPr>
        <p:txBody>
          <a:bodyPr wrap="square" rtlCol="0">
            <a:spAutoFit/>
          </a:bodyPr>
          <a:lstStyle/>
          <a:p>
            <a:pPr algn="ctr"/>
            <a:r>
              <a:rPr lang="en-US" sz="2400" b="0" dirty="0">
                <a:solidFill>
                  <a:schemeClr val="bg1"/>
                </a:solidFill>
              </a:rPr>
              <a:t>Negotiating</a:t>
            </a:r>
          </a:p>
        </p:txBody>
      </p:sp>
      <p:sp>
        <p:nvSpPr>
          <p:cNvPr id="12" name="TextBox 11">
            <a:extLst>
              <a:ext uri="{FF2B5EF4-FFF2-40B4-BE49-F238E27FC236}">
                <a16:creationId xmlns:a16="http://schemas.microsoft.com/office/drawing/2014/main" id="{2E1D0025-7C78-A549-B84F-2F034E541978}"/>
              </a:ext>
            </a:extLst>
          </p:cNvPr>
          <p:cNvSpPr txBox="1"/>
          <p:nvPr/>
        </p:nvSpPr>
        <p:spPr>
          <a:xfrm>
            <a:off x="6948440" y="1456975"/>
            <a:ext cx="1905000" cy="830997"/>
          </a:xfrm>
          <a:prstGeom prst="rect">
            <a:avLst/>
          </a:prstGeom>
          <a:noFill/>
        </p:spPr>
        <p:txBody>
          <a:bodyPr wrap="square" rtlCol="0">
            <a:spAutoFit/>
          </a:bodyPr>
          <a:lstStyle/>
          <a:p>
            <a:pPr algn="ctr"/>
            <a:r>
              <a:rPr lang="en-US" sz="2400" b="0" dirty="0">
                <a:solidFill>
                  <a:schemeClr val="bg1"/>
                </a:solidFill>
              </a:rPr>
              <a:t>Enabling growth</a:t>
            </a:r>
          </a:p>
        </p:txBody>
      </p:sp>
      <p:sp>
        <p:nvSpPr>
          <p:cNvPr id="13" name="TextBox 12">
            <a:extLst>
              <a:ext uri="{FF2B5EF4-FFF2-40B4-BE49-F238E27FC236}">
                <a16:creationId xmlns:a16="http://schemas.microsoft.com/office/drawing/2014/main" id="{58B08079-E1CE-1541-939F-E4BB13BC1BD1}"/>
              </a:ext>
            </a:extLst>
          </p:cNvPr>
          <p:cNvSpPr txBox="1"/>
          <p:nvPr/>
        </p:nvSpPr>
        <p:spPr>
          <a:xfrm>
            <a:off x="9909471" y="1477757"/>
            <a:ext cx="1905000" cy="830997"/>
          </a:xfrm>
          <a:prstGeom prst="rect">
            <a:avLst/>
          </a:prstGeom>
          <a:noFill/>
        </p:spPr>
        <p:txBody>
          <a:bodyPr wrap="square" rtlCol="0">
            <a:spAutoFit/>
          </a:bodyPr>
          <a:lstStyle/>
          <a:p>
            <a:pPr algn="ctr"/>
            <a:r>
              <a:rPr lang="en-US" sz="2400" b="0" dirty="0">
                <a:solidFill>
                  <a:schemeClr val="bg1"/>
                </a:solidFill>
              </a:rPr>
              <a:t>Coming to Closure</a:t>
            </a:r>
          </a:p>
        </p:txBody>
      </p:sp>
      <p:sp>
        <p:nvSpPr>
          <p:cNvPr id="15" name="TextBox 14">
            <a:extLst>
              <a:ext uri="{FF2B5EF4-FFF2-40B4-BE49-F238E27FC236}">
                <a16:creationId xmlns:a16="http://schemas.microsoft.com/office/drawing/2014/main" id="{D5CDE226-713E-B941-93B7-8DB81C9684E9}"/>
              </a:ext>
            </a:extLst>
          </p:cNvPr>
          <p:cNvSpPr txBox="1"/>
          <p:nvPr/>
        </p:nvSpPr>
        <p:spPr>
          <a:xfrm>
            <a:off x="1108364" y="3293656"/>
            <a:ext cx="10697854" cy="2862322"/>
          </a:xfrm>
          <a:prstGeom prst="rect">
            <a:avLst/>
          </a:prstGeom>
          <a:noFill/>
        </p:spPr>
        <p:txBody>
          <a:bodyPr wrap="square" rtlCol="0">
            <a:spAutoFit/>
          </a:bodyPr>
          <a:lstStyle/>
          <a:p>
            <a:r>
              <a:rPr lang="en-US" sz="2000" b="0" dirty="0">
                <a:solidFill>
                  <a:schemeClr val="bg1"/>
                </a:solidFill>
              </a:rPr>
              <a:t>• How much time can be committed to the relationship on a regular basis?</a:t>
            </a:r>
          </a:p>
          <a:p>
            <a:r>
              <a:rPr lang="en-US" sz="2000" b="0" dirty="0">
                <a:solidFill>
                  <a:schemeClr val="bg1"/>
                </a:solidFill>
              </a:rPr>
              <a:t>• Write down goals – use SMART criteria, develop an IDP</a:t>
            </a:r>
          </a:p>
          <a:p>
            <a:r>
              <a:rPr lang="en-US" sz="2000" b="0" dirty="0">
                <a:solidFill>
                  <a:schemeClr val="bg1"/>
                </a:solidFill>
              </a:rPr>
              <a:t>• Agree on a discussion format (e.g. Formal agendas, topic-driven agenda, </a:t>
            </a:r>
            <a:r>
              <a:rPr lang="en-US" sz="2000" b="0" dirty="0" err="1">
                <a:solidFill>
                  <a:schemeClr val="bg1"/>
                </a:solidFill>
              </a:rPr>
              <a:t>etc</a:t>
            </a:r>
            <a:r>
              <a:rPr lang="en-US" sz="2000" b="0" dirty="0">
                <a:solidFill>
                  <a:schemeClr val="bg1"/>
                </a:solidFill>
              </a:rPr>
              <a:t>)</a:t>
            </a:r>
          </a:p>
          <a:p>
            <a:r>
              <a:rPr lang="en-US" sz="2000" b="0" dirty="0">
                <a:solidFill>
                  <a:schemeClr val="bg1"/>
                </a:solidFill>
              </a:rPr>
              <a:t>• Use a journal or notes to help stay focused, monitor progress, follow-up items</a:t>
            </a:r>
          </a:p>
          <a:p>
            <a:r>
              <a:rPr lang="en-US" sz="2000" b="0" dirty="0">
                <a:solidFill>
                  <a:schemeClr val="bg1"/>
                </a:solidFill>
              </a:rPr>
              <a:t>• Establish any ground rules (e.g. Confidentiality, boundaries, “hot topics”)</a:t>
            </a:r>
          </a:p>
          <a:p>
            <a:r>
              <a:rPr lang="en-US" sz="2000" b="0" dirty="0">
                <a:solidFill>
                  <a:schemeClr val="bg1"/>
                </a:solidFill>
              </a:rPr>
              <a:t>• Be flexible! Expectations and plans will change over time</a:t>
            </a:r>
          </a:p>
          <a:p>
            <a:r>
              <a:rPr lang="en-US" sz="2000" b="0" dirty="0">
                <a:solidFill>
                  <a:schemeClr val="bg1"/>
                </a:solidFill>
              </a:rPr>
              <a:t>• Evaluate progress, milestones, goals regularly</a:t>
            </a:r>
          </a:p>
          <a:p>
            <a:r>
              <a:rPr lang="en-US" sz="2000" b="0" dirty="0">
                <a:solidFill>
                  <a:schemeClr val="bg1"/>
                </a:solidFill>
              </a:rPr>
              <a:t>• Learning styles and strengths/ weakness are important – identify and discuss </a:t>
            </a:r>
          </a:p>
          <a:p>
            <a:r>
              <a:rPr lang="en-US" sz="2000" b="0" dirty="0">
                <a:solidFill>
                  <a:schemeClr val="bg1"/>
                </a:solidFill>
              </a:rPr>
              <a:t>• Articulate criteria for success. What does “success” look like?</a:t>
            </a:r>
          </a:p>
        </p:txBody>
      </p:sp>
      <p:sp>
        <p:nvSpPr>
          <p:cNvPr id="16" name="Rounded Rectangle 15">
            <a:extLst>
              <a:ext uri="{FF2B5EF4-FFF2-40B4-BE49-F238E27FC236}">
                <a16:creationId xmlns:a16="http://schemas.microsoft.com/office/drawing/2014/main" id="{CA0DB548-4D00-E44B-AF3A-43709E528EB2}"/>
              </a:ext>
            </a:extLst>
          </p:cNvPr>
          <p:cNvSpPr/>
          <p:nvPr/>
        </p:nvSpPr>
        <p:spPr bwMode="auto">
          <a:xfrm>
            <a:off x="3508663" y="3108990"/>
            <a:ext cx="2142371" cy="184666"/>
          </a:xfrm>
          <a:prstGeom prst="roundRect">
            <a:avLst/>
          </a:prstGeom>
          <a:solidFill>
            <a:schemeClr val="tx1">
              <a:lumMod val="50000"/>
              <a:lumOff val="50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pic>
        <p:nvPicPr>
          <p:cNvPr id="3" name="Video 2">
            <a:hlinkClick r:id="" action="ppaction://media"/>
            <a:extLst>
              <a:ext uri="{FF2B5EF4-FFF2-40B4-BE49-F238E27FC236}">
                <a16:creationId xmlns:a16="http://schemas.microsoft.com/office/drawing/2014/main" id="{F114A6E9-2268-7F4D-AC15-AB030812CAE0}"/>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5"/>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571370580"/>
      </p:ext>
    </p:extLst>
  </p:cSld>
  <p:clrMapOvr>
    <a:masterClrMapping/>
  </p:clrMapOvr>
  <mc:AlternateContent xmlns:mc="http://schemas.openxmlformats.org/markup-compatibility/2006">
    <mc:Choice xmlns:p14="http://schemas.microsoft.com/office/powerpoint/2010/main" Requires="p14">
      <p:transition spd="slow" p14:dur="2000" advTm="56883"/>
    </mc:Choice>
    <mc:Fallback>
      <p:transition spd="slow" advTm="56883"/>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E2F22-E16B-2040-8E86-94653D7D2A8F}"/>
              </a:ext>
            </a:extLst>
          </p:cNvPr>
          <p:cNvSpPr>
            <a:spLocks noGrp="1"/>
          </p:cNvSpPr>
          <p:nvPr>
            <p:ph type="title"/>
          </p:nvPr>
        </p:nvSpPr>
        <p:spPr>
          <a:xfrm>
            <a:off x="838200" y="-61595"/>
            <a:ext cx="10515600" cy="1325563"/>
          </a:xfrm>
        </p:spPr>
        <p:txBody>
          <a:bodyPr/>
          <a:lstStyle/>
          <a:p>
            <a:pPr algn="ctr"/>
            <a:r>
              <a:rPr lang="en-US" dirty="0">
                <a:solidFill>
                  <a:srgbClr val="FFC000"/>
                </a:solidFill>
              </a:rPr>
              <a:t>4 phases of mentoring</a:t>
            </a:r>
            <a:endParaRPr lang="en-US" dirty="0"/>
          </a:p>
        </p:txBody>
      </p:sp>
      <p:sp>
        <p:nvSpPr>
          <p:cNvPr id="6" name="Oval 5">
            <a:extLst>
              <a:ext uri="{FF2B5EF4-FFF2-40B4-BE49-F238E27FC236}">
                <a16:creationId xmlns:a16="http://schemas.microsoft.com/office/drawing/2014/main" id="{EB192709-E3FD-0C41-AD97-B045A035C15F}"/>
              </a:ext>
            </a:extLst>
          </p:cNvPr>
          <p:cNvSpPr/>
          <p:nvPr/>
        </p:nvSpPr>
        <p:spPr bwMode="auto">
          <a:xfrm>
            <a:off x="467974" y="925486"/>
            <a:ext cx="1981200" cy="1981200"/>
          </a:xfrm>
          <a:prstGeom prst="ellipse">
            <a:avLst/>
          </a:prstGeom>
          <a:solidFill>
            <a:schemeClr val="accent1">
              <a:lumMod val="60000"/>
              <a:lumOff val="40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7" name="Oval 6">
            <a:extLst>
              <a:ext uri="{FF2B5EF4-FFF2-40B4-BE49-F238E27FC236}">
                <a16:creationId xmlns:a16="http://schemas.microsoft.com/office/drawing/2014/main" id="{22DC7FA6-38DF-D14F-BED6-261B58023757}"/>
              </a:ext>
            </a:extLst>
          </p:cNvPr>
          <p:cNvSpPr/>
          <p:nvPr/>
        </p:nvSpPr>
        <p:spPr bwMode="auto">
          <a:xfrm>
            <a:off x="3616037" y="937154"/>
            <a:ext cx="1981200" cy="1981200"/>
          </a:xfrm>
          <a:prstGeom prst="ellipse">
            <a:avLst/>
          </a:prstGeom>
          <a:solidFill>
            <a:srgbClr val="008318"/>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dirty="0">
              <a:ln>
                <a:noFill/>
              </a:ln>
              <a:solidFill>
                <a:schemeClr val="bg1"/>
              </a:solidFill>
              <a:effectLst/>
              <a:latin typeface="Arial" pitchFamily="-106" charset="0"/>
              <a:ea typeface="Arial" pitchFamily="-106" charset="0"/>
              <a:cs typeface="Arial" pitchFamily="-106" charset="0"/>
            </a:endParaRPr>
          </a:p>
        </p:txBody>
      </p:sp>
      <p:sp>
        <p:nvSpPr>
          <p:cNvPr id="8" name="Oval 7">
            <a:extLst>
              <a:ext uri="{FF2B5EF4-FFF2-40B4-BE49-F238E27FC236}">
                <a16:creationId xmlns:a16="http://schemas.microsoft.com/office/drawing/2014/main" id="{3F386AB0-9B0A-0A40-8659-E9FB9F642298}"/>
              </a:ext>
            </a:extLst>
          </p:cNvPr>
          <p:cNvSpPr/>
          <p:nvPr/>
        </p:nvSpPr>
        <p:spPr bwMode="auto">
          <a:xfrm>
            <a:off x="6910340" y="916372"/>
            <a:ext cx="1981200" cy="1981200"/>
          </a:xfrm>
          <a:prstGeom prst="ellipse">
            <a:avLst/>
          </a:prstGeom>
          <a:solidFill>
            <a:srgbClr val="AEB3E8"/>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9" name="Oval 8">
            <a:extLst>
              <a:ext uri="{FF2B5EF4-FFF2-40B4-BE49-F238E27FC236}">
                <a16:creationId xmlns:a16="http://schemas.microsoft.com/office/drawing/2014/main" id="{BA3FFEF1-6A8C-5E4C-86A2-7BA38DC2F58C}"/>
              </a:ext>
            </a:extLst>
          </p:cNvPr>
          <p:cNvSpPr/>
          <p:nvPr/>
        </p:nvSpPr>
        <p:spPr bwMode="auto">
          <a:xfrm>
            <a:off x="9871371" y="937154"/>
            <a:ext cx="1981200" cy="1981200"/>
          </a:xfrm>
          <a:prstGeom prst="ellipse">
            <a:avLst/>
          </a:prstGeom>
          <a:solidFill>
            <a:schemeClr val="accent1">
              <a:lumMod val="75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10" name="TextBox 9">
            <a:extLst>
              <a:ext uri="{FF2B5EF4-FFF2-40B4-BE49-F238E27FC236}">
                <a16:creationId xmlns:a16="http://schemas.microsoft.com/office/drawing/2014/main" id="{58DB68F9-9E02-D546-BDDC-3D3562036AF2}"/>
              </a:ext>
            </a:extLst>
          </p:cNvPr>
          <p:cNvSpPr txBox="1"/>
          <p:nvPr/>
        </p:nvSpPr>
        <p:spPr>
          <a:xfrm>
            <a:off x="506074" y="1662423"/>
            <a:ext cx="1981200" cy="461665"/>
          </a:xfrm>
          <a:prstGeom prst="rect">
            <a:avLst/>
          </a:prstGeom>
          <a:noFill/>
        </p:spPr>
        <p:txBody>
          <a:bodyPr wrap="square" rtlCol="0">
            <a:spAutoFit/>
          </a:bodyPr>
          <a:lstStyle/>
          <a:p>
            <a:pPr algn="ctr"/>
            <a:r>
              <a:rPr lang="en-US" sz="2400" b="0" dirty="0">
                <a:solidFill>
                  <a:schemeClr val="bg1"/>
                </a:solidFill>
              </a:rPr>
              <a:t>Preparation</a:t>
            </a:r>
          </a:p>
        </p:txBody>
      </p:sp>
      <p:sp>
        <p:nvSpPr>
          <p:cNvPr id="11" name="TextBox 10">
            <a:extLst>
              <a:ext uri="{FF2B5EF4-FFF2-40B4-BE49-F238E27FC236}">
                <a16:creationId xmlns:a16="http://schemas.microsoft.com/office/drawing/2014/main" id="{27F1D473-FF16-9249-8224-FD4198E532DB}"/>
              </a:ext>
            </a:extLst>
          </p:cNvPr>
          <p:cNvSpPr txBox="1"/>
          <p:nvPr/>
        </p:nvSpPr>
        <p:spPr>
          <a:xfrm>
            <a:off x="3654137" y="1662423"/>
            <a:ext cx="1981200" cy="461665"/>
          </a:xfrm>
          <a:prstGeom prst="rect">
            <a:avLst/>
          </a:prstGeom>
          <a:noFill/>
        </p:spPr>
        <p:txBody>
          <a:bodyPr wrap="square" rtlCol="0">
            <a:spAutoFit/>
          </a:bodyPr>
          <a:lstStyle/>
          <a:p>
            <a:pPr algn="ctr"/>
            <a:r>
              <a:rPr lang="en-US" sz="2400" b="0" dirty="0">
                <a:solidFill>
                  <a:schemeClr val="bg1"/>
                </a:solidFill>
              </a:rPr>
              <a:t>Negotiating</a:t>
            </a:r>
          </a:p>
        </p:txBody>
      </p:sp>
      <p:sp>
        <p:nvSpPr>
          <p:cNvPr id="12" name="TextBox 11">
            <a:extLst>
              <a:ext uri="{FF2B5EF4-FFF2-40B4-BE49-F238E27FC236}">
                <a16:creationId xmlns:a16="http://schemas.microsoft.com/office/drawing/2014/main" id="{2E1D0025-7C78-A549-B84F-2F034E541978}"/>
              </a:ext>
            </a:extLst>
          </p:cNvPr>
          <p:cNvSpPr txBox="1"/>
          <p:nvPr/>
        </p:nvSpPr>
        <p:spPr>
          <a:xfrm>
            <a:off x="6948440" y="1456975"/>
            <a:ext cx="1905000" cy="830997"/>
          </a:xfrm>
          <a:prstGeom prst="rect">
            <a:avLst/>
          </a:prstGeom>
          <a:noFill/>
        </p:spPr>
        <p:txBody>
          <a:bodyPr wrap="square" rtlCol="0">
            <a:spAutoFit/>
          </a:bodyPr>
          <a:lstStyle/>
          <a:p>
            <a:pPr algn="ctr"/>
            <a:r>
              <a:rPr lang="en-US" sz="2400" b="0" dirty="0">
                <a:solidFill>
                  <a:schemeClr val="bg1"/>
                </a:solidFill>
              </a:rPr>
              <a:t>Enabling growth</a:t>
            </a:r>
          </a:p>
        </p:txBody>
      </p:sp>
      <p:sp>
        <p:nvSpPr>
          <p:cNvPr id="13" name="TextBox 12">
            <a:extLst>
              <a:ext uri="{FF2B5EF4-FFF2-40B4-BE49-F238E27FC236}">
                <a16:creationId xmlns:a16="http://schemas.microsoft.com/office/drawing/2014/main" id="{58B08079-E1CE-1541-939F-E4BB13BC1BD1}"/>
              </a:ext>
            </a:extLst>
          </p:cNvPr>
          <p:cNvSpPr txBox="1"/>
          <p:nvPr/>
        </p:nvSpPr>
        <p:spPr>
          <a:xfrm>
            <a:off x="9909471" y="1477757"/>
            <a:ext cx="1905000" cy="830997"/>
          </a:xfrm>
          <a:prstGeom prst="rect">
            <a:avLst/>
          </a:prstGeom>
          <a:noFill/>
        </p:spPr>
        <p:txBody>
          <a:bodyPr wrap="square" rtlCol="0">
            <a:spAutoFit/>
          </a:bodyPr>
          <a:lstStyle/>
          <a:p>
            <a:pPr algn="ctr"/>
            <a:r>
              <a:rPr lang="en-US" sz="2400" b="0" dirty="0">
                <a:solidFill>
                  <a:schemeClr val="bg1"/>
                </a:solidFill>
              </a:rPr>
              <a:t>Coming to Closure</a:t>
            </a:r>
          </a:p>
        </p:txBody>
      </p:sp>
      <p:sp>
        <p:nvSpPr>
          <p:cNvPr id="15" name="TextBox 14">
            <a:extLst>
              <a:ext uri="{FF2B5EF4-FFF2-40B4-BE49-F238E27FC236}">
                <a16:creationId xmlns:a16="http://schemas.microsoft.com/office/drawing/2014/main" id="{03614875-FDE5-9048-9743-324CE0037137}"/>
              </a:ext>
            </a:extLst>
          </p:cNvPr>
          <p:cNvSpPr txBox="1"/>
          <p:nvPr/>
        </p:nvSpPr>
        <p:spPr>
          <a:xfrm>
            <a:off x="152400" y="3314438"/>
            <a:ext cx="10697854" cy="2862322"/>
          </a:xfrm>
          <a:prstGeom prst="rect">
            <a:avLst/>
          </a:prstGeom>
          <a:noFill/>
        </p:spPr>
        <p:txBody>
          <a:bodyPr wrap="square" rtlCol="0">
            <a:spAutoFit/>
          </a:bodyPr>
          <a:lstStyle/>
          <a:p>
            <a:r>
              <a:rPr lang="en-US" sz="2000" b="0" dirty="0">
                <a:solidFill>
                  <a:schemeClr val="bg1"/>
                </a:solidFill>
              </a:rPr>
              <a:t>• Regular check-ins</a:t>
            </a:r>
          </a:p>
          <a:p>
            <a:r>
              <a:rPr lang="en-US" sz="2000" b="0" dirty="0">
                <a:solidFill>
                  <a:schemeClr val="bg1"/>
                </a:solidFill>
              </a:rPr>
              <a:t>• Active listening/ advising, even if these are difficult conversations</a:t>
            </a:r>
          </a:p>
          <a:p>
            <a:r>
              <a:rPr lang="en-US" sz="2000" b="0" dirty="0">
                <a:solidFill>
                  <a:schemeClr val="bg1"/>
                </a:solidFill>
              </a:rPr>
              <a:t>• Ask for and give feedback. Provide timely support and appropriate challenges.</a:t>
            </a:r>
          </a:p>
          <a:p>
            <a:r>
              <a:rPr lang="en-US" sz="2000" b="0" dirty="0">
                <a:solidFill>
                  <a:schemeClr val="bg1"/>
                </a:solidFill>
              </a:rPr>
              <a:t>• Solicit feedback from other sources</a:t>
            </a:r>
          </a:p>
          <a:p>
            <a:r>
              <a:rPr lang="en-US" sz="2000" b="0" dirty="0">
                <a:solidFill>
                  <a:schemeClr val="bg1"/>
                </a:solidFill>
              </a:rPr>
              <a:t>• Use the time together productively. Be flexible with time/ format.</a:t>
            </a:r>
          </a:p>
          <a:p>
            <a:r>
              <a:rPr lang="en-US" sz="2000" b="0" dirty="0">
                <a:solidFill>
                  <a:schemeClr val="bg1"/>
                </a:solidFill>
              </a:rPr>
              <a:t>• Evaluate goals and deadlines throughout the process</a:t>
            </a:r>
          </a:p>
          <a:p>
            <a:r>
              <a:rPr lang="en-US" sz="2000" b="0" dirty="0">
                <a:solidFill>
                  <a:schemeClr val="bg1"/>
                </a:solidFill>
              </a:rPr>
              <a:t>• Give/ receive constructive criticism and reflect on it.</a:t>
            </a:r>
          </a:p>
          <a:p>
            <a:r>
              <a:rPr lang="en-US" sz="2000" b="0" dirty="0">
                <a:solidFill>
                  <a:schemeClr val="bg1"/>
                </a:solidFill>
              </a:rPr>
              <a:t>• Advise on what you know – find other resources if you can’t provide guidance</a:t>
            </a:r>
          </a:p>
          <a:p>
            <a:r>
              <a:rPr lang="en-US" sz="2000" b="0" dirty="0">
                <a:solidFill>
                  <a:schemeClr val="bg1"/>
                </a:solidFill>
              </a:rPr>
              <a:t>• Celebrate each small success</a:t>
            </a:r>
          </a:p>
        </p:txBody>
      </p:sp>
      <p:sp>
        <p:nvSpPr>
          <p:cNvPr id="16" name="Rounded Rectangle 15">
            <a:extLst>
              <a:ext uri="{FF2B5EF4-FFF2-40B4-BE49-F238E27FC236}">
                <a16:creationId xmlns:a16="http://schemas.microsoft.com/office/drawing/2014/main" id="{F0CD3ACD-973E-2B49-AE56-6DD17230CF6C}"/>
              </a:ext>
            </a:extLst>
          </p:cNvPr>
          <p:cNvSpPr/>
          <p:nvPr/>
        </p:nvSpPr>
        <p:spPr bwMode="auto">
          <a:xfrm>
            <a:off x="6885705" y="3129772"/>
            <a:ext cx="2142371" cy="184666"/>
          </a:xfrm>
          <a:prstGeom prst="roundRect">
            <a:avLst/>
          </a:prstGeom>
          <a:solidFill>
            <a:schemeClr val="tx1">
              <a:lumMod val="50000"/>
              <a:lumOff val="50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tx1"/>
              </a:solidFill>
              <a:effectLst/>
              <a:latin typeface="Arial" pitchFamily="-106" charset="0"/>
              <a:ea typeface="Arial" pitchFamily="-106" charset="0"/>
              <a:cs typeface="Arial" pitchFamily="-106" charset="0"/>
            </a:endParaRPr>
          </a:p>
        </p:txBody>
      </p:sp>
      <p:pic>
        <p:nvPicPr>
          <p:cNvPr id="3" name="Video 2">
            <a:hlinkClick r:id="" action="ppaction://media"/>
            <a:extLst>
              <a:ext uri="{FF2B5EF4-FFF2-40B4-BE49-F238E27FC236}">
                <a16:creationId xmlns:a16="http://schemas.microsoft.com/office/drawing/2014/main" id="{EAE2766B-A61E-D441-837E-8577D058FEDC}"/>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5"/>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4204683148"/>
      </p:ext>
    </p:extLst>
  </p:cSld>
  <p:clrMapOvr>
    <a:masterClrMapping/>
  </p:clrMapOvr>
  <mc:AlternateContent xmlns:mc="http://schemas.openxmlformats.org/markup-compatibility/2006">
    <mc:Choice xmlns:p14="http://schemas.microsoft.com/office/powerpoint/2010/main" Requires="p14">
      <p:transition spd="slow" p14:dur="2000" advTm="22925"/>
    </mc:Choice>
    <mc:Fallback>
      <p:transition spd="slow" advTm="22925"/>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E2F22-E16B-2040-8E86-94653D7D2A8F}"/>
              </a:ext>
            </a:extLst>
          </p:cNvPr>
          <p:cNvSpPr>
            <a:spLocks noGrp="1"/>
          </p:cNvSpPr>
          <p:nvPr>
            <p:ph type="title"/>
          </p:nvPr>
        </p:nvSpPr>
        <p:spPr>
          <a:xfrm>
            <a:off x="838200" y="-61595"/>
            <a:ext cx="10515600" cy="1325563"/>
          </a:xfrm>
        </p:spPr>
        <p:txBody>
          <a:bodyPr/>
          <a:lstStyle/>
          <a:p>
            <a:pPr algn="ctr"/>
            <a:r>
              <a:rPr lang="en-US" dirty="0">
                <a:solidFill>
                  <a:srgbClr val="FFC000"/>
                </a:solidFill>
              </a:rPr>
              <a:t>4 phases of mentoring</a:t>
            </a:r>
            <a:endParaRPr lang="en-US" dirty="0"/>
          </a:p>
        </p:txBody>
      </p:sp>
      <p:sp>
        <p:nvSpPr>
          <p:cNvPr id="6" name="Oval 5">
            <a:extLst>
              <a:ext uri="{FF2B5EF4-FFF2-40B4-BE49-F238E27FC236}">
                <a16:creationId xmlns:a16="http://schemas.microsoft.com/office/drawing/2014/main" id="{EB192709-E3FD-0C41-AD97-B045A035C15F}"/>
              </a:ext>
            </a:extLst>
          </p:cNvPr>
          <p:cNvSpPr/>
          <p:nvPr/>
        </p:nvSpPr>
        <p:spPr bwMode="auto">
          <a:xfrm>
            <a:off x="467974" y="925486"/>
            <a:ext cx="1981200" cy="1981200"/>
          </a:xfrm>
          <a:prstGeom prst="ellipse">
            <a:avLst/>
          </a:prstGeom>
          <a:solidFill>
            <a:schemeClr val="accent1">
              <a:lumMod val="60000"/>
              <a:lumOff val="40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7" name="Oval 6">
            <a:extLst>
              <a:ext uri="{FF2B5EF4-FFF2-40B4-BE49-F238E27FC236}">
                <a16:creationId xmlns:a16="http://schemas.microsoft.com/office/drawing/2014/main" id="{22DC7FA6-38DF-D14F-BED6-261B58023757}"/>
              </a:ext>
            </a:extLst>
          </p:cNvPr>
          <p:cNvSpPr/>
          <p:nvPr/>
        </p:nvSpPr>
        <p:spPr bwMode="auto">
          <a:xfrm>
            <a:off x="3616037" y="937154"/>
            <a:ext cx="1981200" cy="1981200"/>
          </a:xfrm>
          <a:prstGeom prst="ellipse">
            <a:avLst/>
          </a:prstGeom>
          <a:solidFill>
            <a:srgbClr val="008318"/>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dirty="0">
              <a:ln>
                <a:noFill/>
              </a:ln>
              <a:solidFill>
                <a:schemeClr val="bg1"/>
              </a:solidFill>
              <a:effectLst/>
              <a:latin typeface="Arial" pitchFamily="-106" charset="0"/>
              <a:ea typeface="Arial" pitchFamily="-106" charset="0"/>
              <a:cs typeface="Arial" pitchFamily="-106" charset="0"/>
            </a:endParaRPr>
          </a:p>
        </p:txBody>
      </p:sp>
      <p:sp>
        <p:nvSpPr>
          <p:cNvPr id="8" name="Oval 7">
            <a:extLst>
              <a:ext uri="{FF2B5EF4-FFF2-40B4-BE49-F238E27FC236}">
                <a16:creationId xmlns:a16="http://schemas.microsoft.com/office/drawing/2014/main" id="{3F386AB0-9B0A-0A40-8659-E9FB9F642298}"/>
              </a:ext>
            </a:extLst>
          </p:cNvPr>
          <p:cNvSpPr/>
          <p:nvPr/>
        </p:nvSpPr>
        <p:spPr bwMode="auto">
          <a:xfrm>
            <a:off x="6910340" y="916372"/>
            <a:ext cx="1981200" cy="1981200"/>
          </a:xfrm>
          <a:prstGeom prst="ellipse">
            <a:avLst/>
          </a:prstGeom>
          <a:solidFill>
            <a:srgbClr val="AEB3E8"/>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9" name="Oval 8">
            <a:extLst>
              <a:ext uri="{FF2B5EF4-FFF2-40B4-BE49-F238E27FC236}">
                <a16:creationId xmlns:a16="http://schemas.microsoft.com/office/drawing/2014/main" id="{BA3FFEF1-6A8C-5E4C-86A2-7BA38DC2F58C}"/>
              </a:ext>
            </a:extLst>
          </p:cNvPr>
          <p:cNvSpPr/>
          <p:nvPr/>
        </p:nvSpPr>
        <p:spPr bwMode="auto">
          <a:xfrm>
            <a:off x="9871371" y="937154"/>
            <a:ext cx="1981200" cy="1981200"/>
          </a:xfrm>
          <a:prstGeom prst="ellipse">
            <a:avLst/>
          </a:prstGeom>
          <a:solidFill>
            <a:schemeClr val="accent1">
              <a:lumMod val="75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10" name="TextBox 9">
            <a:extLst>
              <a:ext uri="{FF2B5EF4-FFF2-40B4-BE49-F238E27FC236}">
                <a16:creationId xmlns:a16="http://schemas.microsoft.com/office/drawing/2014/main" id="{58DB68F9-9E02-D546-BDDC-3D3562036AF2}"/>
              </a:ext>
            </a:extLst>
          </p:cNvPr>
          <p:cNvSpPr txBox="1"/>
          <p:nvPr/>
        </p:nvSpPr>
        <p:spPr>
          <a:xfrm>
            <a:off x="506074" y="1662423"/>
            <a:ext cx="1981200" cy="461665"/>
          </a:xfrm>
          <a:prstGeom prst="rect">
            <a:avLst/>
          </a:prstGeom>
          <a:noFill/>
        </p:spPr>
        <p:txBody>
          <a:bodyPr wrap="square" rtlCol="0">
            <a:spAutoFit/>
          </a:bodyPr>
          <a:lstStyle/>
          <a:p>
            <a:pPr algn="ctr"/>
            <a:r>
              <a:rPr lang="en-US" sz="2400" b="0" dirty="0">
                <a:solidFill>
                  <a:schemeClr val="bg1"/>
                </a:solidFill>
              </a:rPr>
              <a:t>Preparation</a:t>
            </a:r>
          </a:p>
        </p:txBody>
      </p:sp>
      <p:sp>
        <p:nvSpPr>
          <p:cNvPr id="11" name="TextBox 10">
            <a:extLst>
              <a:ext uri="{FF2B5EF4-FFF2-40B4-BE49-F238E27FC236}">
                <a16:creationId xmlns:a16="http://schemas.microsoft.com/office/drawing/2014/main" id="{27F1D473-FF16-9249-8224-FD4198E532DB}"/>
              </a:ext>
            </a:extLst>
          </p:cNvPr>
          <p:cNvSpPr txBox="1"/>
          <p:nvPr/>
        </p:nvSpPr>
        <p:spPr>
          <a:xfrm>
            <a:off x="3654137" y="1662423"/>
            <a:ext cx="1981200" cy="461665"/>
          </a:xfrm>
          <a:prstGeom prst="rect">
            <a:avLst/>
          </a:prstGeom>
          <a:noFill/>
        </p:spPr>
        <p:txBody>
          <a:bodyPr wrap="square" rtlCol="0">
            <a:spAutoFit/>
          </a:bodyPr>
          <a:lstStyle/>
          <a:p>
            <a:pPr algn="ctr"/>
            <a:r>
              <a:rPr lang="en-US" sz="2400" b="0" dirty="0">
                <a:solidFill>
                  <a:schemeClr val="bg1"/>
                </a:solidFill>
              </a:rPr>
              <a:t>Negotiating</a:t>
            </a:r>
          </a:p>
        </p:txBody>
      </p:sp>
      <p:sp>
        <p:nvSpPr>
          <p:cNvPr id="12" name="TextBox 11">
            <a:extLst>
              <a:ext uri="{FF2B5EF4-FFF2-40B4-BE49-F238E27FC236}">
                <a16:creationId xmlns:a16="http://schemas.microsoft.com/office/drawing/2014/main" id="{2E1D0025-7C78-A549-B84F-2F034E541978}"/>
              </a:ext>
            </a:extLst>
          </p:cNvPr>
          <p:cNvSpPr txBox="1"/>
          <p:nvPr/>
        </p:nvSpPr>
        <p:spPr>
          <a:xfrm>
            <a:off x="6948440" y="1456975"/>
            <a:ext cx="1905000" cy="830997"/>
          </a:xfrm>
          <a:prstGeom prst="rect">
            <a:avLst/>
          </a:prstGeom>
          <a:noFill/>
        </p:spPr>
        <p:txBody>
          <a:bodyPr wrap="square" rtlCol="0">
            <a:spAutoFit/>
          </a:bodyPr>
          <a:lstStyle/>
          <a:p>
            <a:pPr algn="ctr"/>
            <a:r>
              <a:rPr lang="en-US" sz="2400" b="0" dirty="0">
                <a:solidFill>
                  <a:schemeClr val="bg1"/>
                </a:solidFill>
              </a:rPr>
              <a:t>Enabling growth</a:t>
            </a:r>
          </a:p>
        </p:txBody>
      </p:sp>
      <p:sp>
        <p:nvSpPr>
          <p:cNvPr id="13" name="TextBox 12">
            <a:extLst>
              <a:ext uri="{FF2B5EF4-FFF2-40B4-BE49-F238E27FC236}">
                <a16:creationId xmlns:a16="http://schemas.microsoft.com/office/drawing/2014/main" id="{58B08079-E1CE-1541-939F-E4BB13BC1BD1}"/>
              </a:ext>
            </a:extLst>
          </p:cNvPr>
          <p:cNvSpPr txBox="1"/>
          <p:nvPr/>
        </p:nvSpPr>
        <p:spPr>
          <a:xfrm>
            <a:off x="9909471" y="1477757"/>
            <a:ext cx="1905000" cy="830997"/>
          </a:xfrm>
          <a:prstGeom prst="rect">
            <a:avLst/>
          </a:prstGeom>
          <a:noFill/>
        </p:spPr>
        <p:txBody>
          <a:bodyPr wrap="square" rtlCol="0">
            <a:spAutoFit/>
          </a:bodyPr>
          <a:lstStyle/>
          <a:p>
            <a:pPr algn="ctr"/>
            <a:r>
              <a:rPr lang="en-US" sz="2400" b="0" dirty="0">
                <a:solidFill>
                  <a:schemeClr val="bg1"/>
                </a:solidFill>
              </a:rPr>
              <a:t>Coming to Closure</a:t>
            </a:r>
          </a:p>
        </p:txBody>
      </p:sp>
      <p:sp>
        <p:nvSpPr>
          <p:cNvPr id="15" name="TextBox 14">
            <a:extLst>
              <a:ext uri="{FF2B5EF4-FFF2-40B4-BE49-F238E27FC236}">
                <a16:creationId xmlns:a16="http://schemas.microsoft.com/office/drawing/2014/main" id="{B1CD6DC3-46B9-CB4D-81FE-E0F0EC492ABD}"/>
              </a:ext>
            </a:extLst>
          </p:cNvPr>
          <p:cNvSpPr txBox="1"/>
          <p:nvPr/>
        </p:nvSpPr>
        <p:spPr>
          <a:xfrm>
            <a:off x="152399" y="3401722"/>
            <a:ext cx="11700171" cy="2246769"/>
          </a:xfrm>
          <a:prstGeom prst="rect">
            <a:avLst/>
          </a:prstGeom>
          <a:noFill/>
        </p:spPr>
        <p:txBody>
          <a:bodyPr wrap="square" rtlCol="0">
            <a:spAutoFit/>
          </a:bodyPr>
          <a:lstStyle/>
          <a:p>
            <a:r>
              <a:rPr lang="en-US" sz="2000" b="0" dirty="0">
                <a:solidFill>
                  <a:schemeClr val="bg1"/>
                </a:solidFill>
              </a:rPr>
              <a:t>• Be sensitive to when the relationship should end</a:t>
            </a:r>
          </a:p>
          <a:p>
            <a:r>
              <a:rPr lang="en-US" sz="2000" b="0" dirty="0">
                <a:solidFill>
                  <a:schemeClr val="bg1"/>
                </a:solidFill>
              </a:rPr>
              <a:t>• Find a personal way to express your feeling about the experience</a:t>
            </a:r>
          </a:p>
          <a:p>
            <a:r>
              <a:rPr lang="en-US" sz="2000" b="0" dirty="0">
                <a:solidFill>
                  <a:schemeClr val="bg1"/>
                </a:solidFill>
              </a:rPr>
              <a:t>• Give and receive thanks</a:t>
            </a:r>
          </a:p>
          <a:p>
            <a:r>
              <a:rPr lang="en-US" sz="2000" b="0" dirty="0">
                <a:solidFill>
                  <a:schemeClr val="bg1"/>
                </a:solidFill>
              </a:rPr>
              <a:t>• Ending a mentorship relationship is not always a failure. Identify and express</a:t>
            </a:r>
          </a:p>
          <a:p>
            <a:r>
              <a:rPr lang="en-US" sz="2000" b="0" dirty="0">
                <a:solidFill>
                  <a:schemeClr val="bg1"/>
                </a:solidFill>
              </a:rPr>
              <a:t> the positive benefits gained along the way</a:t>
            </a:r>
          </a:p>
          <a:p>
            <a:r>
              <a:rPr lang="en-US" sz="2000" b="0" dirty="0">
                <a:solidFill>
                  <a:schemeClr val="bg1"/>
                </a:solidFill>
              </a:rPr>
              <a:t>• Reflect on what you learned, what you will do differently in another mentoring relationship</a:t>
            </a:r>
          </a:p>
          <a:p>
            <a:r>
              <a:rPr lang="en-US" sz="2000" b="0" dirty="0">
                <a:solidFill>
                  <a:schemeClr val="bg1"/>
                </a:solidFill>
              </a:rPr>
              <a:t>• Celebrate!</a:t>
            </a:r>
          </a:p>
        </p:txBody>
      </p:sp>
      <p:sp>
        <p:nvSpPr>
          <p:cNvPr id="16" name="Rounded Rectangle 15">
            <a:extLst>
              <a:ext uri="{FF2B5EF4-FFF2-40B4-BE49-F238E27FC236}">
                <a16:creationId xmlns:a16="http://schemas.microsoft.com/office/drawing/2014/main" id="{1759C24F-6E97-2549-BA60-6929A81ADD71}"/>
              </a:ext>
            </a:extLst>
          </p:cNvPr>
          <p:cNvSpPr/>
          <p:nvPr/>
        </p:nvSpPr>
        <p:spPr bwMode="auto">
          <a:xfrm>
            <a:off x="9867904" y="3217056"/>
            <a:ext cx="1943100" cy="184666"/>
          </a:xfrm>
          <a:prstGeom prst="roundRect">
            <a:avLst/>
          </a:prstGeom>
          <a:solidFill>
            <a:schemeClr val="tx1">
              <a:lumMod val="50000"/>
              <a:lumOff val="50000"/>
            </a:schemeClr>
          </a:solid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tx1"/>
              </a:solidFill>
              <a:effectLst/>
              <a:latin typeface="Arial" pitchFamily="-106" charset="0"/>
              <a:ea typeface="Arial" pitchFamily="-106" charset="0"/>
              <a:cs typeface="Arial" pitchFamily="-106" charset="0"/>
            </a:endParaRPr>
          </a:p>
        </p:txBody>
      </p:sp>
      <p:pic>
        <p:nvPicPr>
          <p:cNvPr id="3" name="Video 2">
            <a:hlinkClick r:id="" action="ppaction://media"/>
            <a:extLst>
              <a:ext uri="{FF2B5EF4-FFF2-40B4-BE49-F238E27FC236}">
                <a16:creationId xmlns:a16="http://schemas.microsoft.com/office/drawing/2014/main" id="{3C52D06F-1FE2-0645-86F9-EDECA687DFA0}"/>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5"/>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3674051072"/>
      </p:ext>
    </p:extLst>
  </p:cSld>
  <p:clrMapOvr>
    <a:masterClrMapping/>
  </p:clrMapOvr>
  <mc:AlternateContent xmlns:mc="http://schemas.openxmlformats.org/markup-compatibility/2006">
    <mc:Choice xmlns:p14="http://schemas.microsoft.com/office/powerpoint/2010/main" Requires="p14">
      <p:transition spd="slow" p14:dur="2000" advTm="37428"/>
    </mc:Choice>
    <mc:Fallback>
      <p:transition spd="slow" advTm="37428"/>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6" name="Title 1">
            <a:extLst>
              <a:ext uri="{FF2B5EF4-FFF2-40B4-BE49-F238E27FC236}">
                <a16:creationId xmlns:a16="http://schemas.microsoft.com/office/drawing/2014/main" id="{2E5EF01D-3DE6-4540-8F79-43C7B47321BE}"/>
              </a:ext>
            </a:extLst>
          </p:cNvPr>
          <p:cNvSpPr txBox="1">
            <a:spLocks/>
          </p:cNvSpPr>
          <p:nvPr/>
        </p:nvSpPr>
        <p:spPr>
          <a:xfrm>
            <a:off x="567902" y="2678758"/>
            <a:ext cx="3176320" cy="1458920"/>
          </a:xfrm>
          <a:prstGeom prst="rect">
            <a:avLst/>
          </a:prstGeom>
          <a:effectLst>
            <a:outerShdw blurRad="50800" dir="14400000">
              <a:srgbClr val="000000">
                <a:alpha val="60000"/>
              </a:srgbClr>
            </a:outerShdw>
          </a:effectLst>
        </p:spPr>
        <p:txBody>
          <a:bodyPr vert="horz" lIns="91440" tIns="45720" rIns="91440" bIns="45720" rtlCol="0" anchor="ctr" anchorCtr="0">
            <a:noAutofit/>
          </a:bodyPr>
          <a:lstStyle>
            <a:lvl1pPr algn="l" defTabSz="457200" rtl="0" eaLnBrk="1" latinLnBrk="0" hangingPunct="1">
              <a:spcBef>
                <a:spcPct val="0"/>
              </a:spcBef>
              <a:buNone/>
              <a:defRPr sz="4000" b="1" kern="1200">
                <a:solidFill>
                  <a:srgbClr val="FEFEFE"/>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a:lstStyle>
          <a:p>
            <a:pPr algn="ctr"/>
            <a:r>
              <a:rPr lang="en-US" b="0" kern="0" dirty="0">
                <a:solidFill>
                  <a:schemeClr val="bg1"/>
                </a:solidFill>
              </a:rPr>
              <a:t>SMART Goals</a:t>
            </a:r>
          </a:p>
        </p:txBody>
      </p:sp>
      <p:grpSp>
        <p:nvGrpSpPr>
          <p:cNvPr id="7" name="Group 6">
            <a:extLst>
              <a:ext uri="{FF2B5EF4-FFF2-40B4-BE49-F238E27FC236}">
                <a16:creationId xmlns:a16="http://schemas.microsoft.com/office/drawing/2014/main" id="{4B31D7E8-7A0D-0849-BA01-5E8B9E0D7285}"/>
              </a:ext>
            </a:extLst>
          </p:cNvPr>
          <p:cNvGrpSpPr/>
          <p:nvPr/>
        </p:nvGrpSpPr>
        <p:grpSpPr>
          <a:xfrm>
            <a:off x="5550006" y="252111"/>
            <a:ext cx="4953783" cy="914400"/>
            <a:chOff x="5542961" y="3047638"/>
            <a:chExt cx="4953783" cy="914400"/>
          </a:xfrm>
          <a:solidFill>
            <a:schemeClr val="accent1"/>
          </a:solidFill>
        </p:grpSpPr>
        <p:sp>
          <p:nvSpPr>
            <p:cNvPr id="8" name="TextBox 7">
              <a:extLst>
                <a:ext uri="{FF2B5EF4-FFF2-40B4-BE49-F238E27FC236}">
                  <a16:creationId xmlns:a16="http://schemas.microsoft.com/office/drawing/2014/main" id="{1439D591-88D5-D74E-B8C8-17B1DD8EB751}"/>
                </a:ext>
              </a:extLst>
            </p:cNvPr>
            <p:cNvSpPr txBox="1"/>
            <p:nvPr/>
          </p:nvSpPr>
          <p:spPr>
            <a:xfrm>
              <a:off x="6245256" y="3274005"/>
              <a:ext cx="4251488" cy="461665"/>
            </a:xfrm>
            <a:prstGeom prst="rect">
              <a:avLst/>
            </a:prstGeom>
            <a:grpFill/>
            <a:ln>
              <a:noFill/>
            </a:ln>
            <a:scene3d>
              <a:camera prst="orthographicFront"/>
              <a:lightRig rig="threePt" dir="t"/>
            </a:scene3d>
            <a:sp3d extrusionH="6350" contourW="31750">
              <a:contourClr>
                <a:schemeClr val="accent1">
                  <a:lumMod val="75000"/>
                </a:schemeClr>
              </a:contourClr>
            </a:sp3d>
          </p:spPr>
          <p:txBody>
            <a:bodyPr wrap="square" lIns="457200" rtlCol="0">
              <a:spAutoFit/>
              <a:sp3d extrusionH="6350" contourW="6350">
                <a:extrusionClr>
                  <a:schemeClr val="tx1"/>
                </a:extrusionClr>
                <a:contourClr>
                  <a:schemeClr val="tx1"/>
                </a:contourClr>
              </a:sp3d>
            </a:bodyPr>
            <a:lstStyle/>
            <a:p>
              <a:r>
                <a:rPr lang="en-US" sz="2400" b="1" dirty="0">
                  <a:solidFill>
                    <a:schemeClr val="bg1"/>
                  </a:solidFill>
                </a:rPr>
                <a:t>Specific</a:t>
              </a:r>
            </a:p>
          </p:txBody>
        </p:sp>
        <p:sp>
          <p:nvSpPr>
            <p:cNvPr id="9" name="Rectangle 8">
              <a:extLst>
                <a:ext uri="{FF2B5EF4-FFF2-40B4-BE49-F238E27FC236}">
                  <a16:creationId xmlns:a16="http://schemas.microsoft.com/office/drawing/2014/main" id="{AC0F52F4-7C86-EE45-9A3F-7F4319E7FE4B}"/>
                </a:ext>
              </a:extLst>
            </p:cNvPr>
            <p:cNvSpPr/>
            <p:nvPr/>
          </p:nvSpPr>
          <p:spPr>
            <a:xfrm>
              <a:off x="5542961" y="3047638"/>
              <a:ext cx="952108" cy="914400"/>
            </a:xfrm>
            <a:prstGeom prst="rect">
              <a:avLst/>
            </a:prstGeom>
            <a:solidFill>
              <a:srgbClr val="008318"/>
            </a:solidFill>
            <a:ln>
              <a:noFill/>
            </a:ln>
            <a:scene3d>
              <a:camera prst="orthographicFront"/>
              <a:lightRig rig="threePt" dir="t"/>
            </a:scene3d>
            <a:sp3d extrusionH="12700" contourW="31750">
              <a:contourClr>
                <a:schemeClr val="accent1">
                  <a:lumMod val="75000"/>
                </a:schemeClr>
              </a:contourClr>
            </a:sp3d>
          </p:spPr>
          <p:style>
            <a:lnRef idx="2">
              <a:schemeClr val="accent1">
                <a:shade val="50000"/>
              </a:schemeClr>
            </a:lnRef>
            <a:fillRef idx="1">
              <a:schemeClr val="accent1"/>
            </a:fillRef>
            <a:effectRef idx="0">
              <a:schemeClr val="accent1"/>
            </a:effectRef>
            <a:fontRef idx="minor">
              <a:schemeClr val="lt1"/>
            </a:fontRef>
          </p:style>
          <p:txBody>
            <a:bodyPr rtlCol="0" anchor="ctr">
              <a:sp3d extrusionH="6350" contourW="25400">
                <a:contourClr>
                  <a:schemeClr val="accent1">
                    <a:lumMod val="75000"/>
                  </a:schemeClr>
                </a:contourClr>
              </a:sp3d>
            </a:bodyPr>
            <a:lstStyle/>
            <a:p>
              <a:pPr algn="ctr"/>
              <a:r>
                <a:rPr lang="en-US" sz="5400" b="1" dirty="0">
                  <a:solidFill>
                    <a:schemeClr val="bg1"/>
                  </a:solidFill>
                </a:rPr>
                <a:t>S</a:t>
              </a:r>
            </a:p>
          </p:txBody>
        </p:sp>
      </p:grpSp>
      <p:grpSp>
        <p:nvGrpSpPr>
          <p:cNvPr id="10" name="Group 9">
            <a:extLst>
              <a:ext uri="{FF2B5EF4-FFF2-40B4-BE49-F238E27FC236}">
                <a16:creationId xmlns:a16="http://schemas.microsoft.com/office/drawing/2014/main" id="{9144D007-47A1-1943-8A00-AE6778629E38}"/>
              </a:ext>
            </a:extLst>
          </p:cNvPr>
          <p:cNvGrpSpPr/>
          <p:nvPr/>
        </p:nvGrpSpPr>
        <p:grpSpPr>
          <a:xfrm>
            <a:off x="5550006" y="1613017"/>
            <a:ext cx="4953783" cy="914400"/>
            <a:chOff x="5542961" y="3047638"/>
            <a:chExt cx="4953783" cy="914400"/>
          </a:xfrm>
          <a:solidFill>
            <a:schemeClr val="accent1"/>
          </a:solidFill>
        </p:grpSpPr>
        <p:sp>
          <p:nvSpPr>
            <p:cNvPr id="11" name="TextBox 10">
              <a:extLst>
                <a:ext uri="{FF2B5EF4-FFF2-40B4-BE49-F238E27FC236}">
                  <a16:creationId xmlns:a16="http://schemas.microsoft.com/office/drawing/2014/main" id="{5D725C28-0AF4-E648-920C-7B3219B4EF14}"/>
                </a:ext>
              </a:extLst>
            </p:cNvPr>
            <p:cNvSpPr txBox="1"/>
            <p:nvPr/>
          </p:nvSpPr>
          <p:spPr>
            <a:xfrm>
              <a:off x="6245256" y="3274005"/>
              <a:ext cx="4251488" cy="461665"/>
            </a:xfrm>
            <a:prstGeom prst="rect">
              <a:avLst/>
            </a:prstGeom>
            <a:grpFill/>
            <a:ln>
              <a:noFill/>
            </a:ln>
            <a:scene3d>
              <a:camera prst="orthographicFront"/>
              <a:lightRig rig="threePt" dir="t"/>
            </a:scene3d>
            <a:sp3d extrusionH="6350" contourW="31750">
              <a:contourClr>
                <a:schemeClr val="accent1">
                  <a:lumMod val="75000"/>
                </a:schemeClr>
              </a:contourClr>
            </a:sp3d>
          </p:spPr>
          <p:txBody>
            <a:bodyPr wrap="square" lIns="457200" rtlCol="0">
              <a:spAutoFit/>
              <a:sp3d extrusionH="6350" contourW="6350">
                <a:extrusionClr>
                  <a:schemeClr val="tx1"/>
                </a:extrusionClr>
                <a:contourClr>
                  <a:schemeClr val="tx1"/>
                </a:contourClr>
              </a:sp3d>
            </a:bodyPr>
            <a:lstStyle/>
            <a:p>
              <a:r>
                <a:rPr lang="en-US" sz="2400" b="1" dirty="0">
                  <a:solidFill>
                    <a:schemeClr val="bg1"/>
                  </a:solidFill>
                </a:rPr>
                <a:t>Measurable</a:t>
              </a:r>
            </a:p>
          </p:txBody>
        </p:sp>
        <p:sp>
          <p:nvSpPr>
            <p:cNvPr id="12" name="Rectangle 11">
              <a:extLst>
                <a:ext uri="{FF2B5EF4-FFF2-40B4-BE49-F238E27FC236}">
                  <a16:creationId xmlns:a16="http://schemas.microsoft.com/office/drawing/2014/main" id="{CB8AFA9B-CA95-FB45-99A5-199121357C0D}"/>
                </a:ext>
              </a:extLst>
            </p:cNvPr>
            <p:cNvSpPr/>
            <p:nvPr/>
          </p:nvSpPr>
          <p:spPr>
            <a:xfrm>
              <a:off x="5542961" y="3047638"/>
              <a:ext cx="952108" cy="914400"/>
            </a:xfrm>
            <a:prstGeom prst="rect">
              <a:avLst/>
            </a:prstGeom>
            <a:solidFill>
              <a:srgbClr val="008318"/>
            </a:solidFill>
            <a:ln>
              <a:noFill/>
            </a:ln>
            <a:scene3d>
              <a:camera prst="orthographicFront"/>
              <a:lightRig rig="threePt" dir="t"/>
            </a:scene3d>
            <a:sp3d extrusionH="12700" contourW="31750">
              <a:contourClr>
                <a:schemeClr val="accent1">
                  <a:lumMod val="75000"/>
                </a:schemeClr>
              </a:contourClr>
            </a:sp3d>
          </p:spPr>
          <p:style>
            <a:lnRef idx="2">
              <a:schemeClr val="accent1">
                <a:shade val="50000"/>
              </a:schemeClr>
            </a:lnRef>
            <a:fillRef idx="1">
              <a:schemeClr val="accent1"/>
            </a:fillRef>
            <a:effectRef idx="0">
              <a:schemeClr val="accent1"/>
            </a:effectRef>
            <a:fontRef idx="minor">
              <a:schemeClr val="lt1"/>
            </a:fontRef>
          </p:style>
          <p:txBody>
            <a:bodyPr rtlCol="0" anchor="ctr">
              <a:sp3d extrusionH="6350" contourW="25400">
                <a:contourClr>
                  <a:schemeClr val="accent1">
                    <a:lumMod val="75000"/>
                  </a:schemeClr>
                </a:contourClr>
              </a:sp3d>
            </a:bodyPr>
            <a:lstStyle/>
            <a:p>
              <a:pPr algn="ctr"/>
              <a:r>
                <a:rPr lang="en-US" sz="5400" b="1" dirty="0">
                  <a:solidFill>
                    <a:schemeClr val="bg1"/>
                  </a:solidFill>
                </a:rPr>
                <a:t>M</a:t>
              </a:r>
            </a:p>
          </p:txBody>
        </p:sp>
      </p:grpSp>
      <p:grpSp>
        <p:nvGrpSpPr>
          <p:cNvPr id="13" name="Group 12">
            <a:extLst>
              <a:ext uri="{FF2B5EF4-FFF2-40B4-BE49-F238E27FC236}">
                <a16:creationId xmlns:a16="http://schemas.microsoft.com/office/drawing/2014/main" id="{F082BB2D-6E34-F24D-B12C-9D665E1FB5A7}"/>
              </a:ext>
            </a:extLst>
          </p:cNvPr>
          <p:cNvGrpSpPr/>
          <p:nvPr/>
        </p:nvGrpSpPr>
        <p:grpSpPr>
          <a:xfrm>
            <a:off x="5550006" y="4334828"/>
            <a:ext cx="4953783" cy="914400"/>
            <a:chOff x="5542961" y="3047638"/>
            <a:chExt cx="4953783" cy="914400"/>
          </a:xfrm>
          <a:solidFill>
            <a:schemeClr val="accent1"/>
          </a:solidFill>
        </p:grpSpPr>
        <p:sp>
          <p:nvSpPr>
            <p:cNvPr id="14" name="TextBox 13">
              <a:extLst>
                <a:ext uri="{FF2B5EF4-FFF2-40B4-BE49-F238E27FC236}">
                  <a16:creationId xmlns:a16="http://schemas.microsoft.com/office/drawing/2014/main" id="{B60F1423-F50A-574F-9953-F11BA1861580}"/>
                </a:ext>
              </a:extLst>
            </p:cNvPr>
            <p:cNvSpPr txBox="1"/>
            <p:nvPr/>
          </p:nvSpPr>
          <p:spPr>
            <a:xfrm>
              <a:off x="6245256" y="3274005"/>
              <a:ext cx="4251488" cy="461665"/>
            </a:xfrm>
            <a:prstGeom prst="rect">
              <a:avLst/>
            </a:prstGeom>
            <a:grpFill/>
            <a:ln>
              <a:noFill/>
            </a:ln>
            <a:scene3d>
              <a:camera prst="orthographicFront"/>
              <a:lightRig rig="threePt" dir="t"/>
            </a:scene3d>
            <a:sp3d extrusionH="6350" contourW="31750">
              <a:contourClr>
                <a:schemeClr val="accent1">
                  <a:lumMod val="75000"/>
                </a:schemeClr>
              </a:contourClr>
            </a:sp3d>
          </p:spPr>
          <p:txBody>
            <a:bodyPr wrap="square" lIns="457200" rtlCol="0">
              <a:spAutoFit/>
              <a:sp3d extrusionH="6350" contourW="6350">
                <a:extrusionClr>
                  <a:schemeClr val="tx1"/>
                </a:extrusionClr>
                <a:contourClr>
                  <a:schemeClr val="tx1"/>
                </a:contourClr>
              </a:sp3d>
            </a:bodyPr>
            <a:lstStyle/>
            <a:p>
              <a:r>
                <a:rPr lang="en-US" sz="2400" b="1" dirty="0">
                  <a:solidFill>
                    <a:schemeClr val="bg1"/>
                  </a:solidFill>
                </a:rPr>
                <a:t>Realistic/ relevant</a:t>
              </a:r>
            </a:p>
          </p:txBody>
        </p:sp>
        <p:sp>
          <p:nvSpPr>
            <p:cNvPr id="15" name="Rectangle 14">
              <a:extLst>
                <a:ext uri="{FF2B5EF4-FFF2-40B4-BE49-F238E27FC236}">
                  <a16:creationId xmlns:a16="http://schemas.microsoft.com/office/drawing/2014/main" id="{B918B766-EE72-C747-AD44-A90B01621EA3}"/>
                </a:ext>
              </a:extLst>
            </p:cNvPr>
            <p:cNvSpPr/>
            <p:nvPr/>
          </p:nvSpPr>
          <p:spPr>
            <a:xfrm>
              <a:off x="5542961" y="3047638"/>
              <a:ext cx="952108" cy="914400"/>
            </a:xfrm>
            <a:prstGeom prst="rect">
              <a:avLst/>
            </a:prstGeom>
            <a:solidFill>
              <a:srgbClr val="008318"/>
            </a:solidFill>
            <a:ln>
              <a:noFill/>
            </a:ln>
            <a:scene3d>
              <a:camera prst="orthographicFront"/>
              <a:lightRig rig="threePt" dir="t"/>
            </a:scene3d>
            <a:sp3d extrusionH="12700" contourW="31750">
              <a:contourClr>
                <a:schemeClr val="accent1">
                  <a:lumMod val="75000"/>
                </a:schemeClr>
              </a:contourClr>
            </a:sp3d>
          </p:spPr>
          <p:style>
            <a:lnRef idx="2">
              <a:schemeClr val="accent1">
                <a:shade val="50000"/>
              </a:schemeClr>
            </a:lnRef>
            <a:fillRef idx="1">
              <a:schemeClr val="accent1"/>
            </a:fillRef>
            <a:effectRef idx="0">
              <a:schemeClr val="accent1"/>
            </a:effectRef>
            <a:fontRef idx="minor">
              <a:schemeClr val="lt1"/>
            </a:fontRef>
          </p:style>
          <p:txBody>
            <a:bodyPr rtlCol="0" anchor="ctr">
              <a:sp3d extrusionH="6350" contourW="25400">
                <a:contourClr>
                  <a:schemeClr val="accent1">
                    <a:lumMod val="75000"/>
                  </a:schemeClr>
                </a:contourClr>
              </a:sp3d>
            </a:bodyPr>
            <a:lstStyle/>
            <a:p>
              <a:pPr algn="ctr"/>
              <a:r>
                <a:rPr lang="en-US" sz="5400" b="1" dirty="0">
                  <a:solidFill>
                    <a:schemeClr val="bg1"/>
                  </a:solidFill>
                </a:rPr>
                <a:t>R</a:t>
              </a:r>
            </a:p>
          </p:txBody>
        </p:sp>
      </p:grpSp>
      <p:grpSp>
        <p:nvGrpSpPr>
          <p:cNvPr id="16" name="Group 15">
            <a:extLst>
              <a:ext uri="{FF2B5EF4-FFF2-40B4-BE49-F238E27FC236}">
                <a16:creationId xmlns:a16="http://schemas.microsoft.com/office/drawing/2014/main" id="{6D658967-49B0-6D4C-A15B-E3E463B28B77}"/>
              </a:ext>
            </a:extLst>
          </p:cNvPr>
          <p:cNvGrpSpPr/>
          <p:nvPr/>
        </p:nvGrpSpPr>
        <p:grpSpPr>
          <a:xfrm>
            <a:off x="5550006" y="2973923"/>
            <a:ext cx="4953783" cy="914400"/>
            <a:chOff x="5542961" y="3047638"/>
            <a:chExt cx="4953783" cy="914400"/>
          </a:xfrm>
          <a:solidFill>
            <a:schemeClr val="accent1"/>
          </a:solidFill>
        </p:grpSpPr>
        <p:sp>
          <p:nvSpPr>
            <p:cNvPr id="17" name="TextBox 16">
              <a:extLst>
                <a:ext uri="{FF2B5EF4-FFF2-40B4-BE49-F238E27FC236}">
                  <a16:creationId xmlns:a16="http://schemas.microsoft.com/office/drawing/2014/main" id="{42B5E627-96A0-DB49-A894-0A737150C883}"/>
                </a:ext>
              </a:extLst>
            </p:cNvPr>
            <p:cNvSpPr txBox="1"/>
            <p:nvPr/>
          </p:nvSpPr>
          <p:spPr>
            <a:xfrm>
              <a:off x="6245256" y="3274005"/>
              <a:ext cx="4251488" cy="461665"/>
            </a:xfrm>
            <a:prstGeom prst="rect">
              <a:avLst/>
            </a:prstGeom>
            <a:grpFill/>
            <a:ln>
              <a:noFill/>
            </a:ln>
            <a:scene3d>
              <a:camera prst="orthographicFront"/>
              <a:lightRig rig="threePt" dir="t"/>
            </a:scene3d>
            <a:sp3d extrusionH="6350" contourW="31750">
              <a:contourClr>
                <a:schemeClr val="accent1">
                  <a:lumMod val="75000"/>
                </a:schemeClr>
              </a:contourClr>
            </a:sp3d>
          </p:spPr>
          <p:txBody>
            <a:bodyPr wrap="square" lIns="457200" rtlCol="0">
              <a:spAutoFit/>
              <a:sp3d extrusionH="6350" contourW="6350">
                <a:extrusionClr>
                  <a:schemeClr val="tx1"/>
                </a:extrusionClr>
                <a:contourClr>
                  <a:schemeClr val="tx1"/>
                </a:contourClr>
              </a:sp3d>
            </a:bodyPr>
            <a:lstStyle/>
            <a:p>
              <a:r>
                <a:rPr lang="en-US" sz="2400" b="1" dirty="0">
                  <a:solidFill>
                    <a:schemeClr val="bg1"/>
                  </a:solidFill>
                </a:rPr>
                <a:t>Attainable</a:t>
              </a:r>
            </a:p>
          </p:txBody>
        </p:sp>
        <p:sp>
          <p:nvSpPr>
            <p:cNvPr id="18" name="Rectangle 17">
              <a:extLst>
                <a:ext uri="{FF2B5EF4-FFF2-40B4-BE49-F238E27FC236}">
                  <a16:creationId xmlns:a16="http://schemas.microsoft.com/office/drawing/2014/main" id="{F1B1318B-2E6E-724A-8F7A-6310C8D25D48}"/>
                </a:ext>
              </a:extLst>
            </p:cNvPr>
            <p:cNvSpPr/>
            <p:nvPr/>
          </p:nvSpPr>
          <p:spPr>
            <a:xfrm>
              <a:off x="5542961" y="3047638"/>
              <a:ext cx="952108" cy="914400"/>
            </a:xfrm>
            <a:prstGeom prst="rect">
              <a:avLst/>
            </a:prstGeom>
            <a:solidFill>
              <a:srgbClr val="008318"/>
            </a:solidFill>
            <a:ln>
              <a:noFill/>
            </a:ln>
            <a:scene3d>
              <a:camera prst="orthographicFront"/>
              <a:lightRig rig="threePt" dir="t"/>
            </a:scene3d>
            <a:sp3d extrusionH="12700" contourW="31750">
              <a:contourClr>
                <a:schemeClr val="accent1">
                  <a:lumMod val="75000"/>
                </a:schemeClr>
              </a:contourClr>
            </a:sp3d>
          </p:spPr>
          <p:style>
            <a:lnRef idx="2">
              <a:schemeClr val="accent1">
                <a:shade val="50000"/>
              </a:schemeClr>
            </a:lnRef>
            <a:fillRef idx="1">
              <a:schemeClr val="accent1"/>
            </a:fillRef>
            <a:effectRef idx="0">
              <a:schemeClr val="accent1"/>
            </a:effectRef>
            <a:fontRef idx="minor">
              <a:schemeClr val="lt1"/>
            </a:fontRef>
          </p:style>
          <p:txBody>
            <a:bodyPr rtlCol="0" anchor="ctr">
              <a:sp3d extrusionH="6350" contourW="25400">
                <a:contourClr>
                  <a:schemeClr val="accent1">
                    <a:lumMod val="75000"/>
                  </a:schemeClr>
                </a:contourClr>
              </a:sp3d>
            </a:bodyPr>
            <a:lstStyle/>
            <a:p>
              <a:pPr algn="ctr"/>
              <a:r>
                <a:rPr lang="en-US" sz="5400" b="1" dirty="0">
                  <a:solidFill>
                    <a:schemeClr val="bg1"/>
                  </a:solidFill>
                </a:rPr>
                <a:t>A</a:t>
              </a:r>
            </a:p>
          </p:txBody>
        </p:sp>
      </p:grpSp>
      <p:cxnSp>
        <p:nvCxnSpPr>
          <p:cNvPr id="19" name="Straight Connector 18">
            <a:extLst>
              <a:ext uri="{FF2B5EF4-FFF2-40B4-BE49-F238E27FC236}">
                <a16:creationId xmlns:a16="http://schemas.microsoft.com/office/drawing/2014/main" id="{F5E29E97-A020-8542-B481-CEBAC14A16AF}"/>
              </a:ext>
            </a:extLst>
          </p:cNvPr>
          <p:cNvCxnSpPr>
            <a:cxnSpLocks/>
          </p:cNvCxnSpPr>
          <p:nvPr/>
        </p:nvCxnSpPr>
        <p:spPr>
          <a:xfrm>
            <a:off x="4279720" y="881743"/>
            <a:ext cx="0" cy="5094514"/>
          </a:xfrm>
          <a:prstGeom prst="line">
            <a:avLst/>
          </a:prstGeom>
          <a:ln w="28575"/>
        </p:spPr>
        <p:style>
          <a:lnRef idx="1">
            <a:schemeClr val="accent1"/>
          </a:lnRef>
          <a:fillRef idx="0">
            <a:schemeClr val="accent1"/>
          </a:fillRef>
          <a:effectRef idx="0">
            <a:schemeClr val="accent1"/>
          </a:effectRef>
          <a:fontRef idx="minor">
            <a:schemeClr val="tx1"/>
          </a:fontRef>
        </p:style>
      </p:cxnSp>
      <p:grpSp>
        <p:nvGrpSpPr>
          <p:cNvPr id="20" name="Group 19">
            <a:extLst>
              <a:ext uri="{FF2B5EF4-FFF2-40B4-BE49-F238E27FC236}">
                <a16:creationId xmlns:a16="http://schemas.microsoft.com/office/drawing/2014/main" id="{F38917F6-E4CA-8742-A017-29D86F7B1FA9}"/>
              </a:ext>
            </a:extLst>
          </p:cNvPr>
          <p:cNvGrpSpPr/>
          <p:nvPr/>
        </p:nvGrpSpPr>
        <p:grpSpPr>
          <a:xfrm>
            <a:off x="5550006" y="5672716"/>
            <a:ext cx="4953783" cy="914400"/>
            <a:chOff x="5542961" y="3047638"/>
            <a:chExt cx="4953783" cy="914400"/>
          </a:xfrm>
          <a:solidFill>
            <a:schemeClr val="accent1"/>
          </a:solidFill>
        </p:grpSpPr>
        <p:sp>
          <p:nvSpPr>
            <p:cNvPr id="21" name="TextBox 20">
              <a:extLst>
                <a:ext uri="{FF2B5EF4-FFF2-40B4-BE49-F238E27FC236}">
                  <a16:creationId xmlns:a16="http://schemas.microsoft.com/office/drawing/2014/main" id="{A2F02F3A-9668-2141-9FB1-00BB275614E9}"/>
                </a:ext>
              </a:extLst>
            </p:cNvPr>
            <p:cNvSpPr txBox="1"/>
            <p:nvPr/>
          </p:nvSpPr>
          <p:spPr>
            <a:xfrm>
              <a:off x="6245256" y="3274005"/>
              <a:ext cx="4251488" cy="461665"/>
            </a:xfrm>
            <a:prstGeom prst="rect">
              <a:avLst/>
            </a:prstGeom>
            <a:grpFill/>
            <a:ln>
              <a:noFill/>
            </a:ln>
            <a:scene3d>
              <a:camera prst="orthographicFront"/>
              <a:lightRig rig="threePt" dir="t"/>
            </a:scene3d>
            <a:sp3d extrusionH="6350" contourW="31750">
              <a:contourClr>
                <a:schemeClr val="accent1">
                  <a:lumMod val="75000"/>
                </a:schemeClr>
              </a:contourClr>
            </a:sp3d>
          </p:spPr>
          <p:txBody>
            <a:bodyPr wrap="square" lIns="457200" rtlCol="0">
              <a:spAutoFit/>
              <a:sp3d extrusionH="6350" contourW="6350">
                <a:extrusionClr>
                  <a:schemeClr val="tx1"/>
                </a:extrusionClr>
                <a:contourClr>
                  <a:schemeClr val="tx1"/>
                </a:contourClr>
              </a:sp3d>
            </a:bodyPr>
            <a:lstStyle/>
            <a:p>
              <a:r>
                <a:rPr lang="en-US" sz="2400" b="1" dirty="0">
                  <a:solidFill>
                    <a:schemeClr val="bg1"/>
                  </a:solidFill>
                </a:rPr>
                <a:t>Timely</a:t>
              </a:r>
            </a:p>
          </p:txBody>
        </p:sp>
        <p:sp>
          <p:nvSpPr>
            <p:cNvPr id="22" name="Rectangle 21">
              <a:extLst>
                <a:ext uri="{FF2B5EF4-FFF2-40B4-BE49-F238E27FC236}">
                  <a16:creationId xmlns:a16="http://schemas.microsoft.com/office/drawing/2014/main" id="{240E3886-734A-F446-BC24-E429DE8BB704}"/>
                </a:ext>
              </a:extLst>
            </p:cNvPr>
            <p:cNvSpPr/>
            <p:nvPr/>
          </p:nvSpPr>
          <p:spPr>
            <a:xfrm>
              <a:off x="5542961" y="3047638"/>
              <a:ext cx="952108" cy="914400"/>
            </a:xfrm>
            <a:prstGeom prst="rect">
              <a:avLst/>
            </a:prstGeom>
            <a:solidFill>
              <a:srgbClr val="008318"/>
            </a:solidFill>
            <a:ln>
              <a:noFill/>
            </a:ln>
            <a:scene3d>
              <a:camera prst="orthographicFront"/>
              <a:lightRig rig="threePt" dir="t"/>
            </a:scene3d>
            <a:sp3d extrusionH="12700" contourW="31750">
              <a:contourClr>
                <a:schemeClr val="accent1">
                  <a:lumMod val="75000"/>
                </a:schemeClr>
              </a:contourClr>
            </a:sp3d>
          </p:spPr>
          <p:style>
            <a:lnRef idx="2">
              <a:schemeClr val="accent1">
                <a:shade val="50000"/>
              </a:schemeClr>
            </a:lnRef>
            <a:fillRef idx="1">
              <a:schemeClr val="accent1"/>
            </a:fillRef>
            <a:effectRef idx="0">
              <a:schemeClr val="accent1"/>
            </a:effectRef>
            <a:fontRef idx="minor">
              <a:schemeClr val="lt1"/>
            </a:fontRef>
          </p:style>
          <p:txBody>
            <a:bodyPr rtlCol="0" anchor="ctr">
              <a:sp3d extrusionH="6350" contourW="25400">
                <a:contourClr>
                  <a:schemeClr val="accent1">
                    <a:lumMod val="75000"/>
                  </a:schemeClr>
                </a:contourClr>
              </a:sp3d>
            </a:bodyPr>
            <a:lstStyle/>
            <a:p>
              <a:pPr algn="ctr"/>
              <a:r>
                <a:rPr lang="en-US" sz="5400" b="1" dirty="0">
                  <a:solidFill>
                    <a:schemeClr val="bg1"/>
                  </a:solidFill>
                </a:rPr>
                <a:t>T</a:t>
              </a:r>
            </a:p>
          </p:txBody>
        </p:sp>
      </p:grpSp>
      <p:pic>
        <p:nvPicPr>
          <p:cNvPr id="2" name="Video 1">
            <a:hlinkClick r:id="" action="ppaction://media"/>
            <a:extLst>
              <a:ext uri="{FF2B5EF4-FFF2-40B4-BE49-F238E27FC236}">
                <a16:creationId xmlns:a16="http://schemas.microsoft.com/office/drawing/2014/main" id="{DB224DCB-006B-A84C-BB76-3DCBA479ADFC}"/>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5"/>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4183448583"/>
      </p:ext>
    </p:extLst>
  </p:cSld>
  <p:clrMapOvr>
    <a:masterClrMapping/>
  </p:clrMapOvr>
  <mc:AlternateContent xmlns:mc="http://schemas.openxmlformats.org/markup-compatibility/2006">
    <mc:Choice xmlns:p14="http://schemas.microsoft.com/office/powerpoint/2010/main" Requires="p14">
      <p:transition spd="slow" p14:dur="2000" advTm="27420"/>
    </mc:Choice>
    <mc:Fallback>
      <p:transition spd="slow" advTm="27420"/>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E2F22-E16B-2040-8E86-94653D7D2A8F}"/>
              </a:ext>
            </a:extLst>
          </p:cNvPr>
          <p:cNvSpPr>
            <a:spLocks noGrp="1"/>
          </p:cNvSpPr>
          <p:nvPr>
            <p:ph type="title"/>
          </p:nvPr>
        </p:nvSpPr>
        <p:spPr/>
        <p:txBody>
          <a:bodyPr/>
          <a:lstStyle/>
          <a:p>
            <a:pPr algn="ctr"/>
            <a:r>
              <a:rPr lang="en-US" dirty="0">
                <a:solidFill>
                  <a:srgbClr val="FFC000"/>
                </a:solidFill>
              </a:rPr>
              <a:t>Individual Development Plan (IDP)</a:t>
            </a:r>
            <a:endParaRPr lang="en-US" dirty="0"/>
          </a:p>
        </p:txBody>
      </p:sp>
      <p:pic>
        <p:nvPicPr>
          <p:cNvPr id="6" name="Picture 5">
            <a:extLst>
              <a:ext uri="{FF2B5EF4-FFF2-40B4-BE49-F238E27FC236}">
                <a16:creationId xmlns:a16="http://schemas.microsoft.com/office/drawing/2014/main" id="{A17104F3-6224-E64D-BEB2-A68A4E42C851}"/>
              </a:ext>
            </a:extLst>
          </p:cNvPr>
          <p:cNvPicPr>
            <a:picLocks noChangeAspect="1"/>
          </p:cNvPicPr>
          <p:nvPr/>
        </p:nvPicPr>
        <p:blipFill>
          <a:blip r:embed="rId5"/>
          <a:stretch>
            <a:fillRect/>
          </a:stretch>
        </p:blipFill>
        <p:spPr>
          <a:xfrm>
            <a:off x="1654537" y="1679956"/>
            <a:ext cx="4236881" cy="3276599"/>
          </a:xfrm>
          <a:prstGeom prst="rect">
            <a:avLst/>
          </a:prstGeom>
        </p:spPr>
      </p:pic>
      <p:pic>
        <p:nvPicPr>
          <p:cNvPr id="7" name="Picture 6">
            <a:extLst>
              <a:ext uri="{FF2B5EF4-FFF2-40B4-BE49-F238E27FC236}">
                <a16:creationId xmlns:a16="http://schemas.microsoft.com/office/drawing/2014/main" id="{90B1CE73-385C-A64E-B677-70A3F8BAB1C6}"/>
              </a:ext>
            </a:extLst>
          </p:cNvPr>
          <p:cNvPicPr>
            <a:picLocks noChangeAspect="1"/>
          </p:cNvPicPr>
          <p:nvPr/>
        </p:nvPicPr>
        <p:blipFill>
          <a:blip r:embed="rId6"/>
          <a:stretch>
            <a:fillRect/>
          </a:stretch>
        </p:blipFill>
        <p:spPr>
          <a:xfrm>
            <a:off x="5946640" y="1679955"/>
            <a:ext cx="4631295" cy="3276600"/>
          </a:xfrm>
          <a:prstGeom prst="rect">
            <a:avLst/>
          </a:prstGeom>
        </p:spPr>
      </p:pic>
      <p:sp>
        <p:nvSpPr>
          <p:cNvPr id="8" name="TextBox 7">
            <a:extLst>
              <a:ext uri="{FF2B5EF4-FFF2-40B4-BE49-F238E27FC236}">
                <a16:creationId xmlns:a16="http://schemas.microsoft.com/office/drawing/2014/main" id="{7422AE46-A05C-F241-B7D5-1DAECCDD4ED9}"/>
              </a:ext>
            </a:extLst>
          </p:cNvPr>
          <p:cNvSpPr txBox="1"/>
          <p:nvPr/>
        </p:nvSpPr>
        <p:spPr>
          <a:xfrm>
            <a:off x="561120" y="5181602"/>
            <a:ext cx="9207720" cy="1569660"/>
          </a:xfrm>
          <a:prstGeom prst="rect">
            <a:avLst/>
          </a:prstGeom>
          <a:noFill/>
        </p:spPr>
        <p:txBody>
          <a:bodyPr wrap="square" rtlCol="0">
            <a:spAutoFit/>
          </a:bodyPr>
          <a:lstStyle/>
          <a:p>
            <a:pPr algn="ctr"/>
            <a:r>
              <a:rPr lang="en-US" sz="2400" b="0" dirty="0">
                <a:solidFill>
                  <a:schemeClr val="bg1"/>
                </a:solidFill>
              </a:rPr>
              <a:t>Using an IDP can provide an opportunity for the mentee to reflect on their goals, for the mentor to review ahead of mentoring meetings, and for both to develop and refer to throughout the mentoring relationship.</a:t>
            </a:r>
          </a:p>
          <a:p>
            <a:pPr algn="ctr"/>
            <a:endParaRPr lang="en-US" sz="2400" b="0" dirty="0">
              <a:solidFill>
                <a:schemeClr val="bg1"/>
              </a:solidFill>
            </a:endParaRPr>
          </a:p>
        </p:txBody>
      </p:sp>
      <p:pic>
        <p:nvPicPr>
          <p:cNvPr id="3" name="Video 2">
            <a:hlinkClick r:id="" action="ppaction://media"/>
            <a:extLst>
              <a:ext uri="{FF2B5EF4-FFF2-40B4-BE49-F238E27FC236}">
                <a16:creationId xmlns:a16="http://schemas.microsoft.com/office/drawing/2014/main" id="{75CF9F1D-CD39-904F-A3BC-DB4A6365993F}"/>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7"/>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1137411072"/>
      </p:ext>
    </p:extLst>
  </p:cSld>
  <p:clrMapOvr>
    <a:masterClrMapping/>
  </p:clrMapOvr>
  <mc:AlternateContent xmlns:mc="http://schemas.openxmlformats.org/markup-compatibility/2006">
    <mc:Choice xmlns:p14="http://schemas.microsoft.com/office/powerpoint/2010/main" Requires="p14">
      <p:transition spd="slow" p14:dur="2000" advTm="26823"/>
    </mc:Choice>
    <mc:Fallback>
      <p:transition spd="slow" advTm="26823"/>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E2F22-E16B-2040-8E86-94653D7D2A8F}"/>
              </a:ext>
            </a:extLst>
          </p:cNvPr>
          <p:cNvSpPr>
            <a:spLocks noGrp="1"/>
          </p:cNvSpPr>
          <p:nvPr>
            <p:ph type="title"/>
          </p:nvPr>
        </p:nvSpPr>
        <p:spPr/>
        <p:txBody>
          <a:bodyPr/>
          <a:lstStyle/>
          <a:p>
            <a:pPr algn="ctr"/>
            <a:r>
              <a:rPr lang="en-US" dirty="0">
                <a:solidFill>
                  <a:srgbClr val="FFC000"/>
                </a:solidFill>
              </a:rPr>
              <a:t>Individual Development Plan (IDP)</a:t>
            </a:r>
            <a:endParaRPr lang="en-US" dirty="0"/>
          </a:p>
        </p:txBody>
      </p:sp>
      <p:pic>
        <p:nvPicPr>
          <p:cNvPr id="10" name="Picture 9">
            <a:extLst>
              <a:ext uri="{FF2B5EF4-FFF2-40B4-BE49-F238E27FC236}">
                <a16:creationId xmlns:a16="http://schemas.microsoft.com/office/drawing/2014/main" id="{44052FC4-4700-A140-91F1-8ED280598FE7}"/>
              </a:ext>
            </a:extLst>
          </p:cNvPr>
          <p:cNvPicPr>
            <a:picLocks noChangeAspect="1"/>
          </p:cNvPicPr>
          <p:nvPr/>
        </p:nvPicPr>
        <p:blipFill>
          <a:blip r:embed="rId5"/>
          <a:stretch>
            <a:fillRect/>
          </a:stretch>
        </p:blipFill>
        <p:spPr>
          <a:xfrm>
            <a:off x="-69271" y="1422277"/>
            <a:ext cx="4040627" cy="5228005"/>
          </a:xfrm>
          <a:prstGeom prst="rect">
            <a:avLst/>
          </a:prstGeom>
        </p:spPr>
      </p:pic>
      <p:pic>
        <p:nvPicPr>
          <p:cNvPr id="11" name="Picture 10">
            <a:extLst>
              <a:ext uri="{FF2B5EF4-FFF2-40B4-BE49-F238E27FC236}">
                <a16:creationId xmlns:a16="http://schemas.microsoft.com/office/drawing/2014/main" id="{620D0E4E-F6EA-5F44-A2A8-548A34C37FA6}"/>
              </a:ext>
            </a:extLst>
          </p:cNvPr>
          <p:cNvPicPr>
            <a:picLocks noChangeAspect="1"/>
          </p:cNvPicPr>
          <p:nvPr/>
        </p:nvPicPr>
        <p:blipFill>
          <a:blip r:embed="rId6"/>
          <a:stretch>
            <a:fillRect/>
          </a:stretch>
        </p:blipFill>
        <p:spPr>
          <a:xfrm>
            <a:off x="4038510" y="1422277"/>
            <a:ext cx="4040627" cy="5228005"/>
          </a:xfrm>
          <a:prstGeom prst="rect">
            <a:avLst/>
          </a:prstGeom>
        </p:spPr>
      </p:pic>
      <p:pic>
        <p:nvPicPr>
          <p:cNvPr id="12" name="Picture 11">
            <a:extLst>
              <a:ext uri="{FF2B5EF4-FFF2-40B4-BE49-F238E27FC236}">
                <a16:creationId xmlns:a16="http://schemas.microsoft.com/office/drawing/2014/main" id="{0E1FC267-E9FF-4D4F-9000-9F6675D940CD}"/>
              </a:ext>
            </a:extLst>
          </p:cNvPr>
          <p:cNvPicPr>
            <a:picLocks noChangeAspect="1"/>
          </p:cNvPicPr>
          <p:nvPr/>
        </p:nvPicPr>
        <p:blipFill>
          <a:blip r:embed="rId7"/>
          <a:stretch>
            <a:fillRect/>
          </a:stretch>
        </p:blipFill>
        <p:spPr>
          <a:xfrm>
            <a:off x="8167055" y="1422277"/>
            <a:ext cx="4024945" cy="5228005"/>
          </a:xfrm>
          <a:prstGeom prst="rect">
            <a:avLst/>
          </a:prstGeom>
        </p:spPr>
      </p:pic>
      <p:pic>
        <p:nvPicPr>
          <p:cNvPr id="3" name="Video 2">
            <a:hlinkClick r:id="" action="ppaction://media"/>
            <a:extLst>
              <a:ext uri="{FF2B5EF4-FFF2-40B4-BE49-F238E27FC236}">
                <a16:creationId xmlns:a16="http://schemas.microsoft.com/office/drawing/2014/main" id="{5794A8D7-4AB6-2848-B937-D3FB770CC86F}"/>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8"/>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3825836921"/>
      </p:ext>
    </p:extLst>
  </p:cSld>
  <p:clrMapOvr>
    <a:masterClrMapping/>
  </p:clrMapOvr>
  <mc:AlternateContent xmlns:mc="http://schemas.openxmlformats.org/markup-compatibility/2006">
    <mc:Choice xmlns:p14="http://schemas.microsoft.com/office/powerpoint/2010/main" Requires="p14">
      <p:transition spd="slow" p14:dur="2000" advTm="2585"/>
    </mc:Choice>
    <mc:Fallback>
      <p:transition spd="slow" advTm="2585"/>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E2F22-E16B-2040-8E86-94653D7D2A8F}"/>
              </a:ext>
            </a:extLst>
          </p:cNvPr>
          <p:cNvSpPr>
            <a:spLocks noGrp="1"/>
          </p:cNvSpPr>
          <p:nvPr>
            <p:ph type="title"/>
          </p:nvPr>
        </p:nvSpPr>
        <p:spPr/>
        <p:txBody>
          <a:bodyPr/>
          <a:lstStyle/>
          <a:p>
            <a:pPr algn="ctr"/>
            <a:r>
              <a:rPr lang="en-US" dirty="0">
                <a:solidFill>
                  <a:srgbClr val="FFC000"/>
                </a:solidFill>
              </a:rPr>
              <a:t>Individual Development Plan (IDP)</a:t>
            </a:r>
            <a:endParaRPr lang="en-US" dirty="0"/>
          </a:p>
        </p:txBody>
      </p:sp>
      <p:pic>
        <p:nvPicPr>
          <p:cNvPr id="9" name="Picture 8">
            <a:extLst>
              <a:ext uri="{FF2B5EF4-FFF2-40B4-BE49-F238E27FC236}">
                <a16:creationId xmlns:a16="http://schemas.microsoft.com/office/drawing/2014/main" id="{1C74EE66-176B-AC49-B6B9-532D930253EE}"/>
              </a:ext>
            </a:extLst>
          </p:cNvPr>
          <p:cNvPicPr>
            <a:picLocks noChangeAspect="1"/>
          </p:cNvPicPr>
          <p:nvPr/>
        </p:nvPicPr>
        <p:blipFill>
          <a:blip r:embed="rId5"/>
          <a:stretch>
            <a:fillRect/>
          </a:stretch>
        </p:blipFill>
        <p:spPr>
          <a:xfrm>
            <a:off x="4059358" y="1403934"/>
            <a:ext cx="4073283" cy="5246348"/>
          </a:xfrm>
          <a:prstGeom prst="rect">
            <a:avLst/>
          </a:prstGeom>
        </p:spPr>
      </p:pic>
      <p:pic>
        <p:nvPicPr>
          <p:cNvPr id="3" name="Video 2">
            <a:hlinkClick r:id="" action="ppaction://media"/>
            <a:extLst>
              <a:ext uri="{FF2B5EF4-FFF2-40B4-BE49-F238E27FC236}">
                <a16:creationId xmlns:a16="http://schemas.microsoft.com/office/drawing/2014/main" id="{4DB10154-7D8C-A64C-8810-C2E500AC35B7}"/>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6"/>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910787278"/>
      </p:ext>
    </p:extLst>
  </p:cSld>
  <p:clrMapOvr>
    <a:masterClrMapping/>
  </p:clrMapOvr>
  <mc:AlternateContent xmlns:mc="http://schemas.openxmlformats.org/markup-compatibility/2006">
    <mc:Choice xmlns:p14="http://schemas.microsoft.com/office/powerpoint/2010/main" Requires="p14">
      <p:transition spd="slow" p14:dur="2000" advTm="2510"/>
    </mc:Choice>
    <mc:Fallback>
      <p:transition spd="slow" advTm="2510"/>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16.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E2F22-E16B-2040-8E86-94653D7D2A8F}"/>
              </a:ext>
            </a:extLst>
          </p:cNvPr>
          <p:cNvSpPr>
            <a:spLocks noGrp="1"/>
          </p:cNvSpPr>
          <p:nvPr>
            <p:ph type="title"/>
          </p:nvPr>
        </p:nvSpPr>
        <p:spPr/>
        <p:txBody>
          <a:bodyPr/>
          <a:lstStyle/>
          <a:p>
            <a:pPr algn="ctr"/>
            <a:r>
              <a:rPr lang="en-US" dirty="0">
                <a:solidFill>
                  <a:srgbClr val="FFC000"/>
                </a:solidFill>
              </a:rPr>
              <a:t>Getting to know your mentee</a:t>
            </a:r>
            <a:endParaRPr lang="en-US" dirty="0"/>
          </a:p>
        </p:txBody>
      </p:sp>
      <p:grpSp>
        <p:nvGrpSpPr>
          <p:cNvPr id="36" name="Group 35">
            <a:extLst>
              <a:ext uri="{FF2B5EF4-FFF2-40B4-BE49-F238E27FC236}">
                <a16:creationId xmlns:a16="http://schemas.microsoft.com/office/drawing/2014/main" id="{80CF84CC-F970-E74F-855E-BF4ABE74D196}"/>
              </a:ext>
            </a:extLst>
          </p:cNvPr>
          <p:cNvGrpSpPr/>
          <p:nvPr/>
        </p:nvGrpSpPr>
        <p:grpSpPr>
          <a:xfrm>
            <a:off x="39792" y="1469103"/>
            <a:ext cx="2895600" cy="2286000"/>
            <a:chOff x="-2057400" y="1143000"/>
            <a:chExt cx="2895600" cy="2286000"/>
          </a:xfrm>
          <a:solidFill>
            <a:srgbClr val="7E84AB"/>
          </a:solidFill>
        </p:grpSpPr>
        <p:sp>
          <p:nvSpPr>
            <p:cNvPr id="37" name="Oval Callout 36">
              <a:extLst>
                <a:ext uri="{FF2B5EF4-FFF2-40B4-BE49-F238E27FC236}">
                  <a16:creationId xmlns:a16="http://schemas.microsoft.com/office/drawing/2014/main" id="{2F2B55C9-9F85-BD46-8683-169A68005C0A}"/>
                </a:ext>
              </a:extLst>
            </p:cNvPr>
            <p:cNvSpPr/>
            <p:nvPr/>
          </p:nvSpPr>
          <p:spPr bwMode="auto">
            <a:xfrm>
              <a:off x="-2057400" y="1143000"/>
              <a:ext cx="2895600" cy="2286000"/>
            </a:xfrm>
            <a:prstGeom prst="wedgeEllipseCallout">
              <a:avLst/>
            </a:prstGeom>
            <a:grp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38" name="TextBox 37">
              <a:extLst>
                <a:ext uri="{FF2B5EF4-FFF2-40B4-BE49-F238E27FC236}">
                  <a16:creationId xmlns:a16="http://schemas.microsoft.com/office/drawing/2014/main" id="{2BE6A4FE-FA3D-5F4C-B843-1848349F02DD}"/>
                </a:ext>
              </a:extLst>
            </p:cNvPr>
            <p:cNvSpPr txBox="1"/>
            <p:nvPr/>
          </p:nvSpPr>
          <p:spPr>
            <a:xfrm>
              <a:off x="-1661160" y="1642408"/>
              <a:ext cx="2133600" cy="1077218"/>
            </a:xfrm>
            <a:prstGeom prst="rect">
              <a:avLst/>
            </a:prstGeom>
            <a:grpFill/>
          </p:spPr>
          <p:txBody>
            <a:bodyPr wrap="square" rtlCol="0">
              <a:spAutoFit/>
            </a:bodyPr>
            <a:lstStyle/>
            <a:p>
              <a:r>
                <a:rPr lang="en-US" sz="1600" b="0" dirty="0">
                  <a:solidFill>
                    <a:schemeClr val="bg1"/>
                  </a:solidFill>
                </a:rPr>
                <a:t>What are you looking forward to in this mentoring relationship?</a:t>
              </a:r>
            </a:p>
          </p:txBody>
        </p:sp>
      </p:grpSp>
      <p:grpSp>
        <p:nvGrpSpPr>
          <p:cNvPr id="39" name="Group 38">
            <a:extLst>
              <a:ext uri="{FF2B5EF4-FFF2-40B4-BE49-F238E27FC236}">
                <a16:creationId xmlns:a16="http://schemas.microsoft.com/office/drawing/2014/main" id="{0F50A607-6A45-984B-B38D-19E0922FE0A5}"/>
              </a:ext>
            </a:extLst>
          </p:cNvPr>
          <p:cNvGrpSpPr/>
          <p:nvPr/>
        </p:nvGrpSpPr>
        <p:grpSpPr>
          <a:xfrm>
            <a:off x="2438400" y="1752799"/>
            <a:ext cx="2590800" cy="1871008"/>
            <a:chOff x="4572000" y="3462992"/>
            <a:chExt cx="2590800" cy="1871008"/>
          </a:xfrm>
          <a:solidFill>
            <a:srgbClr val="4F84A5"/>
          </a:solidFill>
        </p:grpSpPr>
        <p:sp>
          <p:nvSpPr>
            <p:cNvPr id="40" name="Rounded Rectangular Callout 39">
              <a:extLst>
                <a:ext uri="{FF2B5EF4-FFF2-40B4-BE49-F238E27FC236}">
                  <a16:creationId xmlns:a16="http://schemas.microsoft.com/office/drawing/2014/main" id="{C9B1D0D8-C0E4-0947-BBFA-DD4055A6B396}"/>
                </a:ext>
              </a:extLst>
            </p:cNvPr>
            <p:cNvSpPr/>
            <p:nvPr/>
          </p:nvSpPr>
          <p:spPr bwMode="auto">
            <a:xfrm>
              <a:off x="4572000" y="3462992"/>
              <a:ext cx="2590800" cy="1871008"/>
            </a:xfrm>
            <a:prstGeom prst="wedgeRoundRectCallout">
              <a:avLst/>
            </a:prstGeom>
            <a:grp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41" name="TextBox 40">
              <a:extLst>
                <a:ext uri="{FF2B5EF4-FFF2-40B4-BE49-F238E27FC236}">
                  <a16:creationId xmlns:a16="http://schemas.microsoft.com/office/drawing/2014/main" id="{3F5DC0B5-8363-224C-976A-440A9254DC71}"/>
                </a:ext>
              </a:extLst>
            </p:cNvPr>
            <p:cNvSpPr txBox="1"/>
            <p:nvPr/>
          </p:nvSpPr>
          <p:spPr>
            <a:xfrm>
              <a:off x="4678680" y="3705761"/>
              <a:ext cx="2362200" cy="1323439"/>
            </a:xfrm>
            <a:prstGeom prst="rect">
              <a:avLst/>
            </a:prstGeom>
            <a:grpFill/>
          </p:spPr>
          <p:txBody>
            <a:bodyPr wrap="square" rtlCol="0">
              <a:spAutoFit/>
            </a:bodyPr>
            <a:lstStyle/>
            <a:p>
              <a:r>
                <a:rPr lang="en-US" sz="1600" b="0" dirty="0">
                  <a:solidFill>
                    <a:schemeClr val="bg1"/>
                  </a:solidFill>
                </a:rPr>
                <a:t>What do you see as your strengths? Areas for improvement? What areas would you like to see worked on here?</a:t>
              </a:r>
            </a:p>
          </p:txBody>
        </p:sp>
      </p:grpSp>
      <p:grpSp>
        <p:nvGrpSpPr>
          <p:cNvPr id="42" name="Group 41">
            <a:extLst>
              <a:ext uri="{FF2B5EF4-FFF2-40B4-BE49-F238E27FC236}">
                <a16:creationId xmlns:a16="http://schemas.microsoft.com/office/drawing/2014/main" id="{910C80D1-35AE-A24F-A4C5-63BD05169645}"/>
              </a:ext>
            </a:extLst>
          </p:cNvPr>
          <p:cNvGrpSpPr/>
          <p:nvPr/>
        </p:nvGrpSpPr>
        <p:grpSpPr>
          <a:xfrm>
            <a:off x="4537361" y="1545303"/>
            <a:ext cx="2895600" cy="2286000"/>
            <a:chOff x="-2057400" y="1143000"/>
            <a:chExt cx="2895600" cy="2286000"/>
          </a:xfrm>
          <a:solidFill>
            <a:srgbClr val="7E84AB"/>
          </a:solidFill>
        </p:grpSpPr>
        <p:sp>
          <p:nvSpPr>
            <p:cNvPr id="43" name="Oval Callout 42">
              <a:extLst>
                <a:ext uri="{FF2B5EF4-FFF2-40B4-BE49-F238E27FC236}">
                  <a16:creationId xmlns:a16="http://schemas.microsoft.com/office/drawing/2014/main" id="{17C6F287-CFF4-0F49-91B8-3CA39D11242A}"/>
                </a:ext>
              </a:extLst>
            </p:cNvPr>
            <p:cNvSpPr/>
            <p:nvPr/>
          </p:nvSpPr>
          <p:spPr bwMode="auto">
            <a:xfrm>
              <a:off x="-2057400" y="1143000"/>
              <a:ext cx="2895600" cy="2286000"/>
            </a:xfrm>
            <a:prstGeom prst="wedgeEllipseCallout">
              <a:avLst/>
            </a:prstGeom>
            <a:grp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44" name="TextBox 43">
              <a:extLst>
                <a:ext uri="{FF2B5EF4-FFF2-40B4-BE49-F238E27FC236}">
                  <a16:creationId xmlns:a16="http://schemas.microsoft.com/office/drawing/2014/main" id="{7AC75552-0BCE-BF49-9466-C0EFDF5A4C7A}"/>
                </a:ext>
              </a:extLst>
            </p:cNvPr>
            <p:cNvSpPr txBox="1"/>
            <p:nvPr/>
          </p:nvSpPr>
          <p:spPr>
            <a:xfrm>
              <a:off x="-1844416" y="1642408"/>
              <a:ext cx="2454016" cy="1323439"/>
            </a:xfrm>
            <a:prstGeom prst="rect">
              <a:avLst/>
            </a:prstGeom>
            <a:noFill/>
          </p:spPr>
          <p:txBody>
            <a:bodyPr wrap="square" rtlCol="0">
              <a:spAutoFit/>
            </a:bodyPr>
            <a:lstStyle/>
            <a:p>
              <a:r>
                <a:rPr lang="en-US" sz="1600" b="0" dirty="0">
                  <a:solidFill>
                    <a:schemeClr val="bg1"/>
                  </a:solidFill>
                </a:rPr>
                <a:t>Are you familiar with your learning style? Are you comfortable with seeking experiences that may be out of your comfort zone?</a:t>
              </a:r>
            </a:p>
          </p:txBody>
        </p:sp>
      </p:grpSp>
      <p:grpSp>
        <p:nvGrpSpPr>
          <p:cNvPr id="45" name="Group 44">
            <a:extLst>
              <a:ext uri="{FF2B5EF4-FFF2-40B4-BE49-F238E27FC236}">
                <a16:creationId xmlns:a16="http://schemas.microsoft.com/office/drawing/2014/main" id="{123B27CE-E8C0-3849-B5E7-CB1D90B44E66}"/>
              </a:ext>
            </a:extLst>
          </p:cNvPr>
          <p:cNvGrpSpPr/>
          <p:nvPr/>
        </p:nvGrpSpPr>
        <p:grpSpPr>
          <a:xfrm>
            <a:off x="7183582" y="1752799"/>
            <a:ext cx="2651760" cy="1871008"/>
            <a:chOff x="4572000" y="3462992"/>
            <a:chExt cx="2651760" cy="1871008"/>
          </a:xfrm>
          <a:solidFill>
            <a:srgbClr val="4F84A5"/>
          </a:solidFill>
        </p:grpSpPr>
        <p:sp>
          <p:nvSpPr>
            <p:cNvPr id="46" name="Rounded Rectangular Callout 45">
              <a:extLst>
                <a:ext uri="{FF2B5EF4-FFF2-40B4-BE49-F238E27FC236}">
                  <a16:creationId xmlns:a16="http://schemas.microsoft.com/office/drawing/2014/main" id="{F840405D-E867-7B4F-8E6B-2F6AB636731B}"/>
                </a:ext>
              </a:extLst>
            </p:cNvPr>
            <p:cNvSpPr/>
            <p:nvPr/>
          </p:nvSpPr>
          <p:spPr bwMode="auto">
            <a:xfrm>
              <a:off x="4572000" y="3462992"/>
              <a:ext cx="2590800" cy="1871008"/>
            </a:xfrm>
            <a:prstGeom prst="wedgeRoundRectCallout">
              <a:avLst/>
            </a:prstGeom>
            <a:grp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47" name="TextBox 46">
              <a:extLst>
                <a:ext uri="{FF2B5EF4-FFF2-40B4-BE49-F238E27FC236}">
                  <a16:creationId xmlns:a16="http://schemas.microsoft.com/office/drawing/2014/main" id="{2074D83C-5BEA-3048-A1C0-B6EE2A72D383}"/>
                </a:ext>
              </a:extLst>
            </p:cNvPr>
            <p:cNvSpPr txBox="1"/>
            <p:nvPr/>
          </p:nvSpPr>
          <p:spPr>
            <a:xfrm>
              <a:off x="4632960" y="3705761"/>
              <a:ext cx="2590800" cy="1077218"/>
            </a:xfrm>
            <a:prstGeom prst="rect">
              <a:avLst/>
            </a:prstGeom>
            <a:grpFill/>
          </p:spPr>
          <p:txBody>
            <a:bodyPr wrap="square" rtlCol="0">
              <a:spAutoFit/>
            </a:bodyPr>
            <a:lstStyle/>
            <a:p>
              <a:r>
                <a:rPr lang="en-US" sz="1600" b="0" dirty="0">
                  <a:solidFill>
                    <a:schemeClr val="bg1"/>
                  </a:solidFill>
                </a:rPr>
                <a:t>Tell me about your </a:t>
              </a:r>
            </a:p>
            <a:p>
              <a:r>
                <a:rPr lang="en-US" sz="1600" b="0" dirty="0">
                  <a:solidFill>
                    <a:schemeClr val="bg1"/>
                  </a:solidFill>
                </a:rPr>
                <a:t>current jobs, roles, and</a:t>
              </a:r>
            </a:p>
            <a:p>
              <a:r>
                <a:rPr lang="en-US" sz="1600" b="0" dirty="0">
                  <a:solidFill>
                    <a:schemeClr val="bg1"/>
                  </a:solidFill>
                </a:rPr>
                <a:t>Responsibilities.</a:t>
              </a:r>
            </a:p>
            <a:p>
              <a:endParaRPr lang="en-US" sz="1600" b="0" dirty="0">
                <a:solidFill>
                  <a:schemeClr val="bg1"/>
                </a:solidFill>
              </a:endParaRPr>
            </a:p>
          </p:txBody>
        </p:sp>
      </p:grpSp>
      <p:grpSp>
        <p:nvGrpSpPr>
          <p:cNvPr id="48" name="Group 47">
            <a:extLst>
              <a:ext uri="{FF2B5EF4-FFF2-40B4-BE49-F238E27FC236}">
                <a16:creationId xmlns:a16="http://schemas.microsoft.com/office/drawing/2014/main" id="{495E7982-BD3A-A841-9E22-04E11B8C41A1}"/>
              </a:ext>
            </a:extLst>
          </p:cNvPr>
          <p:cNvGrpSpPr/>
          <p:nvPr/>
        </p:nvGrpSpPr>
        <p:grpSpPr>
          <a:xfrm>
            <a:off x="150628" y="4321687"/>
            <a:ext cx="2590800" cy="1871008"/>
            <a:chOff x="4572000" y="3462992"/>
            <a:chExt cx="2590800" cy="1871008"/>
          </a:xfrm>
          <a:solidFill>
            <a:srgbClr val="4F84A5"/>
          </a:solidFill>
        </p:grpSpPr>
        <p:sp>
          <p:nvSpPr>
            <p:cNvPr id="49" name="Rounded Rectangular Callout 48">
              <a:extLst>
                <a:ext uri="{FF2B5EF4-FFF2-40B4-BE49-F238E27FC236}">
                  <a16:creationId xmlns:a16="http://schemas.microsoft.com/office/drawing/2014/main" id="{0C487FF9-12F6-594B-AC2A-66D5F8CFE313}"/>
                </a:ext>
              </a:extLst>
            </p:cNvPr>
            <p:cNvSpPr/>
            <p:nvPr/>
          </p:nvSpPr>
          <p:spPr bwMode="auto">
            <a:xfrm>
              <a:off x="4572000" y="3462992"/>
              <a:ext cx="2590800" cy="1871008"/>
            </a:xfrm>
            <a:prstGeom prst="wedgeRoundRectCallout">
              <a:avLst/>
            </a:prstGeom>
            <a:grp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dirty="0">
                <a:ln>
                  <a:noFill/>
                </a:ln>
                <a:solidFill>
                  <a:schemeClr val="bg1"/>
                </a:solidFill>
                <a:effectLst/>
                <a:latin typeface="Arial" pitchFamily="-106" charset="0"/>
                <a:ea typeface="Arial" pitchFamily="-106" charset="0"/>
                <a:cs typeface="Arial" pitchFamily="-106" charset="0"/>
              </a:endParaRPr>
            </a:p>
          </p:txBody>
        </p:sp>
        <p:sp>
          <p:nvSpPr>
            <p:cNvPr id="50" name="TextBox 49">
              <a:extLst>
                <a:ext uri="{FF2B5EF4-FFF2-40B4-BE49-F238E27FC236}">
                  <a16:creationId xmlns:a16="http://schemas.microsoft.com/office/drawing/2014/main" id="{9F16FD3F-6FD4-0042-8B2A-E7C2EB89E302}"/>
                </a:ext>
              </a:extLst>
            </p:cNvPr>
            <p:cNvSpPr txBox="1"/>
            <p:nvPr/>
          </p:nvSpPr>
          <p:spPr>
            <a:xfrm>
              <a:off x="4724400" y="3705761"/>
              <a:ext cx="2362200" cy="830997"/>
            </a:xfrm>
            <a:prstGeom prst="rect">
              <a:avLst/>
            </a:prstGeom>
            <a:grpFill/>
          </p:spPr>
          <p:txBody>
            <a:bodyPr wrap="square" rtlCol="0">
              <a:spAutoFit/>
            </a:bodyPr>
            <a:lstStyle/>
            <a:p>
              <a:r>
                <a:rPr lang="en-US" sz="1600" b="0" dirty="0">
                  <a:solidFill>
                    <a:schemeClr val="bg1"/>
                  </a:solidFill>
                </a:rPr>
                <a:t>Where do you see yourself in 5 years? </a:t>
              </a:r>
            </a:p>
            <a:p>
              <a:r>
                <a:rPr lang="en-US" sz="1600" b="0" dirty="0">
                  <a:solidFill>
                    <a:schemeClr val="bg1"/>
                  </a:solidFill>
                </a:rPr>
                <a:t>10 years?</a:t>
              </a:r>
            </a:p>
          </p:txBody>
        </p:sp>
      </p:grpSp>
      <p:grpSp>
        <p:nvGrpSpPr>
          <p:cNvPr id="51" name="Group 50">
            <a:extLst>
              <a:ext uri="{FF2B5EF4-FFF2-40B4-BE49-F238E27FC236}">
                <a16:creationId xmlns:a16="http://schemas.microsoft.com/office/drawing/2014/main" id="{8B12B93C-E260-4447-90AD-2FB2220F3BCD}"/>
              </a:ext>
            </a:extLst>
          </p:cNvPr>
          <p:cNvGrpSpPr/>
          <p:nvPr/>
        </p:nvGrpSpPr>
        <p:grpSpPr>
          <a:xfrm>
            <a:off x="9247914" y="1545303"/>
            <a:ext cx="2895600" cy="2286000"/>
            <a:chOff x="-2057400" y="1143000"/>
            <a:chExt cx="2895600" cy="2286000"/>
          </a:xfrm>
          <a:solidFill>
            <a:srgbClr val="7E84AB"/>
          </a:solidFill>
        </p:grpSpPr>
        <p:sp>
          <p:nvSpPr>
            <p:cNvPr id="52" name="Oval Callout 51">
              <a:extLst>
                <a:ext uri="{FF2B5EF4-FFF2-40B4-BE49-F238E27FC236}">
                  <a16:creationId xmlns:a16="http://schemas.microsoft.com/office/drawing/2014/main" id="{F0EC7348-847C-8348-BF2C-4F89CE829E16}"/>
                </a:ext>
              </a:extLst>
            </p:cNvPr>
            <p:cNvSpPr/>
            <p:nvPr/>
          </p:nvSpPr>
          <p:spPr bwMode="auto">
            <a:xfrm>
              <a:off x="-2057400" y="1143000"/>
              <a:ext cx="2895600" cy="2286000"/>
            </a:xfrm>
            <a:prstGeom prst="wedgeEllipseCallout">
              <a:avLst/>
            </a:prstGeom>
            <a:grp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53" name="TextBox 52">
              <a:extLst>
                <a:ext uri="{FF2B5EF4-FFF2-40B4-BE49-F238E27FC236}">
                  <a16:creationId xmlns:a16="http://schemas.microsoft.com/office/drawing/2014/main" id="{123BF1CC-209D-954D-B735-1F1636DD2359}"/>
                </a:ext>
              </a:extLst>
            </p:cNvPr>
            <p:cNvSpPr txBox="1"/>
            <p:nvPr/>
          </p:nvSpPr>
          <p:spPr>
            <a:xfrm>
              <a:off x="-1524000" y="1642408"/>
              <a:ext cx="2133600" cy="1077218"/>
            </a:xfrm>
            <a:prstGeom prst="rect">
              <a:avLst/>
            </a:prstGeom>
            <a:grpFill/>
          </p:spPr>
          <p:txBody>
            <a:bodyPr wrap="square" rtlCol="0">
              <a:spAutoFit/>
            </a:bodyPr>
            <a:lstStyle/>
            <a:p>
              <a:r>
                <a:rPr lang="en-US" sz="1600" b="0" dirty="0">
                  <a:solidFill>
                    <a:schemeClr val="bg1"/>
                  </a:solidFill>
                </a:rPr>
                <a:t>What are your priorities for this mentoring relationship?</a:t>
              </a:r>
            </a:p>
          </p:txBody>
        </p:sp>
      </p:grpSp>
      <p:grpSp>
        <p:nvGrpSpPr>
          <p:cNvPr id="54" name="Group 53">
            <a:extLst>
              <a:ext uri="{FF2B5EF4-FFF2-40B4-BE49-F238E27FC236}">
                <a16:creationId xmlns:a16="http://schemas.microsoft.com/office/drawing/2014/main" id="{7016C91B-35ED-1E4A-B8EB-342081E834C5}"/>
              </a:ext>
            </a:extLst>
          </p:cNvPr>
          <p:cNvGrpSpPr/>
          <p:nvPr/>
        </p:nvGrpSpPr>
        <p:grpSpPr>
          <a:xfrm>
            <a:off x="2154540" y="4114191"/>
            <a:ext cx="2895600" cy="2286000"/>
            <a:chOff x="-2057400" y="1143000"/>
            <a:chExt cx="2895600" cy="2286000"/>
          </a:xfrm>
          <a:solidFill>
            <a:srgbClr val="7E84AB"/>
          </a:solidFill>
        </p:grpSpPr>
        <p:sp>
          <p:nvSpPr>
            <p:cNvPr id="55" name="Oval Callout 54">
              <a:extLst>
                <a:ext uri="{FF2B5EF4-FFF2-40B4-BE49-F238E27FC236}">
                  <a16:creationId xmlns:a16="http://schemas.microsoft.com/office/drawing/2014/main" id="{D0EFE99A-68E5-7046-B149-7A81FE540B4A}"/>
                </a:ext>
              </a:extLst>
            </p:cNvPr>
            <p:cNvSpPr/>
            <p:nvPr/>
          </p:nvSpPr>
          <p:spPr bwMode="auto">
            <a:xfrm>
              <a:off x="-2057400" y="1143000"/>
              <a:ext cx="2895600" cy="2286000"/>
            </a:xfrm>
            <a:prstGeom prst="wedgeEllipseCallout">
              <a:avLst/>
            </a:prstGeom>
            <a:grp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56" name="TextBox 55">
              <a:extLst>
                <a:ext uri="{FF2B5EF4-FFF2-40B4-BE49-F238E27FC236}">
                  <a16:creationId xmlns:a16="http://schemas.microsoft.com/office/drawing/2014/main" id="{6AB1E1E3-AF16-5141-98DF-E30ACA60C3EC}"/>
                </a:ext>
              </a:extLst>
            </p:cNvPr>
            <p:cNvSpPr txBox="1"/>
            <p:nvPr/>
          </p:nvSpPr>
          <p:spPr>
            <a:xfrm>
              <a:off x="-1524000" y="1642408"/>
              <a:ext cx="2133600" cy="830997"/>
            </a:xfrm>
            <a:prstGeom prst="rect">
              <a:avLst/>
            </a:prstGeom>
            <a:grpFill/>
          </p:spPr>
          <p:txBody>
            <a:bodyPr wrap="square" rtlCol="0">
              <a:spAutoFit/>
            </a:bodyPr>
            <a:lstStyle/>
            <a:p>
              <a:r>
                <a:rPr lang="en-US" sz="1600" b="0" dirty="0">
                  <a:solidFill>
                    <a:schemeClr val="bg1"/>
                  </a:solidFill>
                </a:rPr>
                <a:t>What motivates you? What stresses you?</a:t>
              </a:r>
            </a:p>
            <a:p>
              <a:r>
                <a:rPr lang="en-US" sz="1600" b="0" dirty="0">
                  <a:solidFill>
                    <a:schemeClr val="bg1"/>
                  </a:solidFill>
                </a:rPr>
                <a:t>How do you relax?</a:t>
              </a:r>
            </a:p>
          </p:txBody>
        </p:sp>
      </p:grpSp>
      <p:grpSp>
        <p:nvGrpSpPr>
          <p:cNvPr id="57" name="Group 56">
            <a:extLst>
              <a:ext uri="{FF2B5EF4-FFF2-40B4-BE49-F238E27FC236}">
                <a16:creationId xmlns:a16="http://schemas.microsoft.com/office/drawing/2014/main" id="{C40F2E54-0FFC-2C49-8101-F439BF679FF8}"/>
              </a:ext>
            </a:extLst>
          </p:cNvPr>
          <p:cNvGrpSpPr/>
          <p:nvPr/>
        </p:nvGrpSpPr>
        <p:grpSpPr>
          <a:xfrm>
            <a:off x="4671073" y="4321687"/>
            <a:ext cx="2590800" cy="1871008"/>
            <a:chOff x="4572000" y="3462992"/>
            <a:chExt cx="2590800" cy="1871008"/>
          </a:xfrm>
          <a:solidFill>
            <a:srgbClr val="4F84A5"/>
          </a:solidFill>
        </p:grpSpPr>
        <p:sp>
          <p:nvSpPr>
            <p:cNvPr id="58" name="Rounded Rectangular Callout 57">
              <a:extLst>
                <a:ext uri="{FF2B5EF4-FFF2-40B4-BE49-F238E27FC236}">
                  <a16:creationId xmlns:a16="http://schemas.microsoft.com/office/drawing/2014/main" id="{A28D9658-2321-2343-80A3-95A306ECA57F}"/>
                </a:ext>
              </a:extLst>
            </p:cNvPr>
            <p:cNvSpPr/>
            <p:nvPr/>
          </p:nvSpPr>
          <p:spPr bwMode="auto">
            <a:xfrm>
              <a:off x="4572000" y="3462992"/>
              <a:ext cx="2590800" cy="1871008"/>
            </a:xfrm>
            <a:prstGeom prst="wedgeRoundRectCallout">
              <a:avLst/>
            </a:prstGeom>
            <a:grp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59" name="TextBox 58">
              <a:extLst>
                <a:ext uri="{FF2B5EF4-FFF2-40B4-BE49-F238E27FC236}">
                  <a16:creationId xmlns:a16="http://schemas.microsoft.com/office/drawing/2014/main" id="{841FDBE2-AA1A-4C4E-9C33-E723339D7E09}"/>
                </a:ext>
              </a:extLst>
            </p:cNvPr>
            <p:cNvSpPr txBox="1"/>
            <p:nvPr/>
          </p:nvSpPr>
          <p:spPr>
            <a:xfrm>
              <a:off x="4724400" y="3705761"/>
              <a:ext cx="2362200" cy="1323439"/>
            </a:xfrm>
            <a:prstGeom prst="rect">
              <a:avLst/>
            </a:prstGeom>
            <a:grpFill/>
          </p:spPr>
          <p:txBody>
            <a:bodyPr wrap="square" rtlCol="0">
              <a:spAutoFit/>
            </a:bodyPr>
            <a:lstStyle/>
            <a:p>
              <a:r>
                <a:rPr lang="en-US" sz="1600" b="0" dirty="0">
                  <a:solidFill>
                    <a:schemeClr val="bg1"/>
                  </a:solidFill>
                </a:rPr>
                <a:t>Tell me about your life  before this job/ before coming to this institution.</a:t>
              </a:r>
            </a:p>
            <a:p>
              <a:endParaRPr lang="en-US" sz="1600" b="0" dirty="0">
                <a:solidFill>
                  <a:schemeClr val="bg1"/>
                </a:solidFill>
              </a:endParaRPr>
            </a:p>
            <a:p>
              <a:endParaRPr lang="en-US" sz="1600" b="0" dirty="0">
                <a:solidFill>
                  <a:schemeClr val="bg1"/>
                </a:solidFill>
              </a:endParaRPr>
            </a:p>
          </p:txBody>
        </p:sp>
      </p:grpSp>
      <p:grpSp>
        <p:nvGrpSpPr>
          <p:cNvPr id="60" name="Group 59">
            <a:extLst>
              <a:ext uri="{FF2B5EF4-FFF2-40B4-BE49-F238E27FC236}">
                <a16:creationId xmlns:a16="http://schemas.microsoft.com/office/drawing/2014/main" id="{67D07021-41E8-B842-BD40-EE7E1B324D4E}"/>
              </a:ext>
            </a:extLst>
          </p:cNvPr>
          <p:cNvGrpSpPr/>
          <p:nvPr/>
        </p:nvGrpSpPr>
        <p:grpSpPr>
          <a:xfrm>
            <a:off x="7099081" y="4114191"/>
            <a:ext cx="2895600" cy="2286000"/>
            <a:chOff x="-2057400" y="1143000"/>
            <a:chExt cx="2895600" cy="2286000"/>
          </a:xfrm>
          <a:solidFill>
            <a:srgbClr val="7E84AB"/>
          </a:solidFill>
        </p:grpSpPr>
        <p:sp>
          <p:nvSpPr>
            <p:cNvPr id="61" name="Oval Callout 60">
              <a:extLst>
                <a:ext uri="{FF2B5EF4-FFF2-40B4-BE49-F238E27FC236}">
                  <a16:creationId xmlns:a16="http://schemas.microsoft.com/office/drawing/2014/main" id="{DBE43850-43F6-2348-A73A-6ABFC9EFCAE0}"/>
                </a:ext>
              </a:extLst>
            </p:cNvPr>
            <p:cNvSpPr/>
            <p:nvPr/>
          </p:nvSpPr>
          <p:spPr bwMode="auto">
            <a:xfrm>
              <a:off x="-2057400" y="1143000"/>
              <a:ext cx="2895600" cy="2286000"/>
            </a:xfrm>
            <a:prstGeom prst="wedgeEllipseCallout">
              <a:avLst/>
            </a:prstGeom>
            <a:grp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62" name="TextBox 61">
              <a:extLst>
                <a:ext uri="{FF2B5EF4-FFF2-40B4-BE49-F238E27FC236}">
                  <a16:creationId xmlns:a16="http://schemas.microsoft.com/office/drawing/2014/main" id="{26C4B6FE-E354-814F-A305-3C76772CAB4C}"/>
                </a:ext>
              </a:extLst>
            </p:cNvPr>
            <p:cNvSpPr txBox="1"/>
            <p:nvPr/>
          </p:nvSpPr>
          <p:spPr>
            <a:xfrm>
              <a:off x="-1630680" y="1642408"/>
              <a:ext cx="2133600" cy="830997"/>
            </a:xfrm>
            <a:prstGeom prst="rect">
              <a:avLst/>
            </a:prstGeom>
            <a:grpFill/>
          </p:spPr>
          <p:txBody>
            <a:bodyPr wrap="square" rtlCol="0">
              <a:spAutoFit/>
            </a:bodyPr>
            <a:lstStyle/>
            <a:p>
              <a:r>
                <a:rPr lang="en-US" sz="1600" b="0" dirty="0">
                  <a:solidFill>
                    <a:schemeClr val="bg1"/>
                  </a:solidFill>
                </a:rPr>
                <a:t>Tell me about your life outside of work/ school.</a:t>
              </a:r>
            </a:p>
          </p:txBody>
        </p:sp>
      </p:grpSp>
      <p:grpSp>
        <p:nvGrpSpPr>
          <p:cNvPr id="63" name="Group 62">
            <a:extLst>
              <a:ext uri="{FF2B5EF4-FFF2-40B4-BE49-F238E27FC236}">
                <a16:creationId xmlns:a16="http://schemas.microsoft.com/office/drawing/2014/main" id="{D4228AD6-A100-524A-AB80-C9B9099981F0}"/>
              </a:ext>
            </a:extLst>
          </p:cNvPr>
          <p:cNvGrpSpPr/>
          <p:nvPr/>
        </p:nvGrpSpPr>
        <p:grpSpPr>
          <a:xfrm>
            <a:off x="9566569" y="4321687"/>
            <a:ext cx="2590800" cy="1871008"/>
            <a:chOff x="4572000" y="3462992"/>
            <a:chExt cx="2590800" cy="1871008"/>
          </a:xfrm>
          <a:solidFill>
            <a:srgbClr val="4F84A5"/>
          </a:solidFill>
        </p:grpSpPr>
        <p:sp>
          <p:nvSpPr>
            <p:cNvPr id="64" name="Rounded Rectangular Callout 63">
              <a:extLst>
                <a:ext uri="{FF2B5EF4-FFF2-40B4-BE49-F238E27FC236}">
                  <a16:creationId xmlns:a16="http://schemas.microsoft.com/office/drawing/2014/main" id="{5CD6710B-4701-4C4F-9A30-5884D1E88620}"/>
                </a:ext>
              </a:extLst>
            </p:cNvPr>
            <p:cNvSpPr/>
            <p:nvPr/>
          </p:nvSpPr>
          <p:spPr bwMode="auto">
            <a:xfrm>
              <a:off x="4572000" y="3462992"/>
              <a:ext cx="2590800" cy="1871008"/>
            </a:xfrm>
            <a:prstGeom prst="wedgeRoundRectCallout">
              <a:avLst/>
            </a:prstGeom>
            <a:grpFill/>
            <a:ln w="9525" cap="flat" cmpd="sng" algn="ctr">
              <a:no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p>
              <a:pPr marL="0" marR="0" indent="0" algn="l" defTabSz="914400" rtl="0" eaLnBrk="1" fontAlgn="base" latinLnBrk="0" hangingPunct="1">
                <a:lnSpc>
                  <a:spcPct val="100000"/>
                </a:lnSpc>
                <a:spcBef>
                  <a:spcPct val="0"/>
                </a:spcBef>
                <a:spcAft>
                  <a:spcPct val="0"/>
                </a:spcAft>
                <a:buClrTx/>
                <a:buSzTx/>
                <a:buFontTx/>
                <a:buNone/>
                <a:tabLst/>
              </a:pPr>
              <a:endParaRPr kumimoji="0" lang="en-US" sz="1800" b="1" i="0" u="none" strike="noStrike" cap="none" normalizeH="0" baseline="0">
                <a:ln>
                  <a:noFill/>
                </a:ln>
                <a:solidFill>
                  <a:schemeClr val="bg1"/>
                </a:solidFill>
                <a:effectLst/>
                <a:latin typeface="Arial" pitchFamily="-106" charset="0"/>
                <a:ea typeface="Arial" pitchFamily="-106" charset="0"/>
                <a:cs typeface="Arial" pitchFamily="-106" charset="0"/>
              </a:endParaRPr>
            </a:p>
          </p:txBody>
        </p:sp>
        <p:sp>
          <p:nvSpPr>
            <p:cNvPr id="65" name="TextBox 64">
              <a:extLst>
                <a:ext uri="{FF2B5EF4-FFF2-40B4-BE49-F238E27FC236}">
                  <a16:creationId xmlns:a16="http://schemas.microsoft.com/office/drawing/2014/main" id="{4DF7C8F3-0D67-2A4D-A1C2-F1674F46AC04}"/>
                </a:ext>
              </a:extLst>
            </p:cNvPr>
            <p:cNvSpPr txBox="1"/>
            <p:nvPr/>
          </p:nvSpPr>
          <p:spPr>
            <a:xfrm>
              <a:off x="4724400" y="3705761"/>
              <a:ext cx="2362200" cy="1077218"/>
            </a:xfrm>
            <a:prstGeom prst="rect">
              <a:avLst/>
            </a:prstGeom>
            <a:grpFill/>
          </p:spPr>
          <p:txBody>
            <a:bodyPr wrap="square" rtlCol="0">
              <a:spAutoFit/>
            </a:bodyPr>
            <a:lstStyle/>
            <a:p>
              <a:r>
                <a:rPr lang="en-US" sz="1600" b="0" dirty="0">
                  <a:solidFill>
                    <a:schemeClr val="bg1"/>
                  </a:solidFill>
                </a:rPr>
                <a:t>What else do you want to tell me?</a:t>
              </a:r>
            </a:p>
            <a:p>
              <a:endParaRPr lang="en-US" sz="1600" b="0" dirty="0">
                <a:solidFill>
                  <a:schemeClr val="bg1"/>
                </a:solidFill>
              </a:endParaRPr>
            </a:p>
            <a:p>
              <a:endParaRPr lang="en-US" sz="1600" b="0" dirty="0">
                <a:solidFill>
                  <a:schemeClr val="bg1"/>
                </a:solidFill>
              </a:endParaRPr>
            </a:p>
          </p:txBody>
        </p:sp>
      </p:grpSp>
      <p:pic>
        <p:nvPicPr>
          <p:cNvPr id="3" name="Video 2">
            <a:hlinkClick r:id="" action="ppaction://media"/>
            <a:extLst>
              <a:ext uri="{FF2B5EF4-FFF2-40B4-BE49-F238E27FC236}">
                <a16:creationId xmlns:a16="http://schemas.microsoft.com/office/drawing/2014/main" id="{221883B1-ECBA-EA46-8363-7079E4C552C1}"/>
              </a:ext>
            </a:extLst>
          </p:cNvPr>
          <p:cNvPicPr>
            <a:picLocks noChangeAspect="1"/>
          </p:cNvPicPr>
          <p:nvPr>
            <a:videoFile r:link="rId3"/>
            <p:extLst>
              <p:ext uri="{DAA4B4D4-6D71-4841-9C94-3DE7FCFB9230}">
                <p14:media xmlns:p14="http://schemas.microsoft.com/office/powerpoint/2010/main" r:embed="rId2"/>
              </p:ext>
              <p:ext uri="{42D2F446-02D8-4167-A562-619A0277C38B}">
                <p15:isNarration xmlns:p15="http://schemas.microsoft.com/office/powerpoint/2012/main" val="1"/>
              </p:ext>
            </p:extLst>
          </p:nvPr>
        </p:nvPicPr>
        <p:blipFill>
          <a:blip r:embed="rId6"/>
          <a:stretch>
            <a:fillRect/>
          </a:stretch>
        </p:blipFill>
        <p:spPr>
          <a:xfrm>
            <a:off x="9906000" y="5143500"/>
            <a:ext cx="2286000" cy="1714500"/>
          </a:xfrm>
          <a:prstGeom prst="rect">
            <a:avLst/>
          </a:prstGeom>
        </p:spPr>
      </p:pic>
    </p:spTree>
    <p:custDataLst>
      <p:tags r:id="rId1"/>
    </p:custDataLst>
    <p:extLst>
      <p:ext uri="{BB962C8B-B14F-4D97-AF65-F5344CB8AC3E}">
        <p14:creationId xmlns:p14="http://schemas.microsoft.com/office/powerpoint/2010/main" val="3366337338"/>
      </p:ext>
    </p:extLst>
  </p:cSld>
  <p:clrMapOvr>
    <a:masterClrMapping/>
  </p:clrMapOvr>
  <mc:AlternateContent xmlns:mc="http://schemas.openxmlformats.org/markup-compatibility/2006">
    <mc:Choice xmlns:p14="http://schemas.microsoft.com/office/powerpoint/2010/main" Requires="p14">
      <p:transition spd="slow" p14:dur="2000" advTm="21318"/>
    </mc:Choice>
    <mc:Fallback>
      <p:transition spd="slow" advTm="21318"/>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9"/>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42"/>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5"/>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51"/>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nodeType="clickEffect">
                                  <p:stCondLst>
                                    <p:cond delay="0"/>
                                  </p:stCondLst>
                                  <p:childTnLst>
                                    <p:set>
                                      <p:cBhvr>
                                        <p:cTn id="26" dur="1" fill="hold">
                                          <p:stCondLst>
                                            <p:cond delay="0"/>
                                          </p:stCondLst>
                                        </p:cTn>
                                        <p:tgtEl>
                                          <p:spTgt spid="48"/>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ID="1" presetClass="entr" presetSubtype="0" fill="hold" nodeType="clickEffect">
                                  <p:stCondLst>
                                    <p:cond delay="0"/>
                                  </p:stCondLst>
                                  <p:childTnLst>
                                    <p:set>
                                      <p:cBhvr>
                                        <p:cTn id="30" dur="1" fill="hold">
                                          <p:stCondLst>
                                            <p:cond delay="0"/>
                                          </p:stCondLst>
                                        </p:cTn>
                                        <p:tgtEl>
                                          <p:spTgt spid="54"/>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nodeType="clickEffect">
                                  <p:stCondLst>
                                    <p:cond delay="0"/>
                                  </p:stCondLst>
                                  <p:childTnLst>
                                    <p:set>
                                      <p:cBhvr>
                                        <p:cTn id="34" dur="1" fill="hold">
                                          <p:stCondLst>
                                            <p:cond delay="0"/>
                                          </p:stCondLst>
                                        </p:cTn>
                                        <p:tgtEl>
                                          <p:spTgt spid="57"/>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ID="1" presetClass="entr" presetSubtype="0" fill="hold" nodeType="clickEffect">
                                  <p:stCondLst>
                                    <p:cond delay="0"/>
                                  </p:stCondLst>
                                  <p:childTnLst>
                                    <p:set>
                                      <p:cBhvr>
                                        <p:cTn id="38" dur="1" fill="hold">
                                          <p:stCondLst>
                                            <p:cond delay="0"/>
                                          </p:stCondLst>
                                        </p:cTn>
                                        <p:tgtEl>
                                          <p:spTgt spid="60"/>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ID="1" presetClass="entr" presetSubtype="0" fill="hold" nodeType="clickEffect">
                                  <p:stCondLst>
                                    <p:cond delay="0"/>
                                  </p:stCondLst>
                                  <p:childTnLst>
                                    <p:set>
                                      <p:cBhvr>
                                        <p:cTn id="42" dur="1" fill="hold">
                                          <p:stCondLst>
                                            <p:cond delay="0"/>
                                          </p:stCondLst>
                                        </p:cTn>
                                        <p:tgtEl>
                                          <p:spTgt spid="6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video>
              <p:cMediaNode vol="80000">
                <p:cTn id="43" fill="hold" display="0">
                  <p:stCondLst>
                    <p:cond delay="indefinite"/>
                  </p:stCondLst>
                </p:cTn>
                <p:tgtEl>
                  <p:spTgt spid="3"/>
                </p:tgtEl>
              </p:cMediaNode>
            </p:video>
            <p:seq concurrent="1" nextAc="seek">
              <p:cTn id="44" restart="whenNotActive" fill="hold" evtFilter="cancelBubble" nodeType="interactiveSeq">
                <p:stCondLst>
                  <p:cond evt="onClick" delay="0">
                    <p:tgtEl>
                      <p:spTgt spid="3"/>
                    </p:tgtEl>
                  </p:cond>
                </p:stCondLst>
                <p:endSync evt="end" delay="0">
                  <p:rtn val="all"/>
                </p:endSync>
                <p:childTnLst>
                  <p:par>
                    <p:cTn id="45" fill="hold">
                      <p:stCondLst>
                        <p:cond delay="0"/>
                      </p:stCondLst>
                      <p:childTnLst>
                        <p:par>
                          <p:cTn id="46" fill="hold">
                            <p:stCondLst>
                              <p:cond delay="0"/>
                            </p:stCondLst>
                            <p:childTnLst>
                              <p:par>
                                <p:cTn id="47" presetID="2" presetClass="mediacall" presetSubtype="0" fill="hold" nodeType="clickEffect">
                                  <p:stCondLst>
                                    <p:cond delay="0"/>
                                  </p:stCondLst>
                                  <p:childTnLst>
                                    <p:cmd type="call" cmd="togglePause">
                                      <p:cBhvr>
                                        <p:cTn id="48"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E2F22-E16B-2040-8E86-94653D7D2A8F}"/>
              </a:ext>
            </a:extLst>
          </p:cNvPr>
          <p:cNvSpPr>
            <a:spLocks noGrp="1"/>
          </p:cNvSpPr>
          <p:nvPr>
            <p:ph type="title"/>
          </p:nvPr>
        </p:nvSpPr>
        <p:spPr/>
        <p:txBody>
          <a:bodyPr/>
          <a:lstStyle/>
          <a:p>
            <a:pPr algn="ctr"/>
            <a:r>
              <a:rPr lang="en-US" dirty="0">
                <a:solidFill>
                  <a:srgbClr val="FFC000"/>
                </a:solidFill>
              </a:rPr>
              <a:t>Why do mentoring relationships fail?</a:t>
            </a:r>
            <a:endParaRPr lang="en-US" dirty="0"/>
          </a:p>
        </p:txBody>
      </p:sp>
      <p:sp>
        <p:nvSpPr>
          <p:cNvPr id="4" name="Rectangle 3">
            <a:extLst>
              <a:ext uri="{FF2B5EF4-FFF2-40B4-BE49-F238E27FC236}">
                <a16:creationId xmlns:a16="http://schemas.microsoft.com/office/drawing/2014/main" id="{B0D1F303-5101-DA49-A9E5-573E9EE93D13}"/>
              </a:ext>
            </a:extLst>
          </p:cNvPr>
          <p:cNvSpPr/>
          <p:nvPr/>
        </p:nvSpPr>
        <p:spPr>
          <a:xfrm>
            <a:off x="2452255" y="5791200"/>
            <a:ext cx="7543800" cy="954107"/>
          </a:xfrm>
          <a:prstGeom prst="rect">
            <a:avLst/>
          </a:prstGeom>
        </p:spPr>
        <p:txBody>
          <a:bodyPr wrap="square">
            <a:spAutoFit/>
          </a:bodyPr>
          <a:lstStyle/>
          <a:p>
            <a:pPr algn="ctr"/>
            <a:r>
              <a:rPr lang="en-US" sz="1400" b="0" dirty="0" err="1">
                <a:solidFill>
                  <a:schemeClr val="bg1"/>
                </a:solidFill>
              </a:rPr>
              <a:t>Sambunjak</a:t>
            </a:r>
            <a:r>
              <a:rPr lang="en-US" sz="1400" b="0" dirty="0">
                <a:solidFill>
                  <a:schemeClr val="bg1"/>
                </a:solidFill>
              </a:rPr>
              <a:t> D et al (2010) A systematic review of qualitative research on the meaning and characteristics of mentoring in academic medicine. JGIM;25(1):72-78</a:t>
            </a:r>
          </a:p>
          <a:p>
            <a:pPr algn="ctr"/>
            <a:r>
              <a:rPr lang="en-US" sz="1400" b="0" dirty="0">
                <a:solidFill>
                  <a:schemeClr val="bg1"/>
                </a:solidFill>
              </a:rPr>
              <a:t>Soliman Y et al (2019) Understanding perceived barriers of minority medical students pursuing a career in dermatology. JAMA Dermatology;155(2):252-254</a:t>
            </a:r>
          </a:p>
        </p:txBody>
      </p:sp>
      <p:sp>
        <p:nvSpPr>
          <p:cNvPr id="7" name="TextBox 6">
            <a:extLst>
              <a:ext uri="{FF2B5EF4-FFF2-40B4-BE49-F238E27FC236}">
                <a16:creationId xmlns:a16="http://schemas.microsoft.com/office/drawing/2014/main" id="{44EE519E-7F73-0441-8848-B85065F23E4A}"/>
              </a:ext>
            </a:extLst>
          </p:cNvPr>
          <p:cNvSpPr txBox="1"/>
          <p:nvPr/>
        </p:nvSpPr>
        <p:spPr>
          <a:xfrm>
            <a:off x="914399" y="1679600"/>
            <a:ext cx="10162309" cy="3108543"/>
          </a:xfrm>
          <a:prstGeom prst="rect">
            <a:avLst/>
          </a:prstGeom>
          <a:noFill/>
        </p:spPr>
        <p:txBody>
          <a:bodyPr wrap="square" rtlCol="0">
            <a:spAutoFit/>
          </a:bodyPr>
          <a:lstStyle/>
          <a:p>
            <a:r>
              <a:rPr lang="en-US" sz="2800" b="0" dirty="0">
                <a:solidFill>
                  <a:schemeClr val="bg1"/>
                </a:solidFill>
              </a:rPr>
              <a:t>Usually multi-factorial:</a:t>
            </a:r>
          </a:p>
          <a:p>
            <a:r>
              <a:rPr lang="en-US" sz="2800" b="0" dirty="0">
                <a:solidFill>
                  <a:schemeClr val="bg1"/>
                </a:solidFill>
              </a:rPr>
              <a:t>	• lack of access to mentors</a:t>
            </a:r>
          </a:p>
          <a:p>
            <a:r>
              <a:rPr lang="en-US" sz="2800" b="0" dirty="0">
                <a:solidFill>
                  <a:schemeClr val="bg1"/>
                </a:solidFill>
              </a:rPr>
              <a:t>	• unclear expectations</a:t>
            </a:r>
          </a:p>
          <a:p>
            <a:r>
              <a:rPr lang="en-US" sz="2800" b="0" dirty="0">
                <a:solidFill>
                  <a:schemeClr val="bg1"/>
                </a:solidFill>
              </a:rPr>
              <a:t>	• ineffective communication</a:t>
            </a:r>
          </a:p>
          <a:p>
            <a:r>
              <a:rPr lang="en-US" sz="2800" b="0" dirty="0">
                <a:solidFill>
                  <a:schemeClr val="bg1"/>
                </a:solidFill>
              </a:rPr>
              <a:t>	• mismatched mentoring pairs</a:t>
            </a:r>
          </a:p>
          <a:p>
            <a:r>
              <a:rPr lang="en-US" sz="2800" b="0" dirty="0">
                <a:solidFill>
                  <a:schemeClr val="bg1"/>
                </a:solidFill>
              </a:rPr>
              <a:t>	• gender or diversity differences</a:t>
            </a:r>
          </a:p>
          <a:p>
            <a:r>
              <a:rPr lang="en-US" sz="2800" b="0" dirty="0">
                <a:solidFill>
                  <a:schemeClr val="bg1"/>
                </a:solidFill>
              </a:rPr>
              <a:t>	• poor preparation of mentor/ mentee</a:t>
            </a:r>
          </a:p>
        </p:txBody>
      </p:sp>
      <p:pic>
        <p:nvPicPr>
          <p:cNvPr id="3" name="Video 2">
            <a:hlinkClick r:id="" action="ppaction://media"/>
            <a:extLst>
              <a:ext uri="{FF2B5EF4-FFF2-40B4-BE49-F238E27FC236}">
                <a16:creationId xmlns:a16="http://schemas.microsoft.com/office/drawing/2014/main" id="{2CE03040-12D6-0641-AE10-28E79FD3009B}"/>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5"/>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2624101100"/>
      </p:ext>
    </p:extLst>
  </p:cSld>
  <p:clrMapOvr>
    <a:masterClrMapping/>
  </p:clrMapOvr>
  <mc:AlternateContent xmlns:mc="http://schemas.openxmlformats.org/markup-compatibility/2006">
    <mc:Choice xmlns:p14="http://schemas.microsoft.com/office/powerpoint/2010/main" Requires="p14">
      <p:transition spd="slow" p14:dur="2000" advTm="23435"/>
    </mc:Choice>
    <mc:Fallback>
      <p:transition spd="slow" advTm="23435"/>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18.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E2F22-E16B-2040-8E86-94653D7D2A8F}"/>
              </a:ext>
            </a:extLst>
          </p:cNvPr>
          <p:cNvSpPr>
            <a:spLocks noGrp="1"/>
          </p:cNvSpPr>
          <p:nvPr>
            <p:ph type="title"/>
          </p:nvPr>
        </p:nvSpPr>
        <p:spPr/>
        <p:txBody>
          <a:bodyPr/>
          <a:lstStyle/>
          <a:p>
            <a:pPr algn="ctr"/>
            <a:r>
              <a:rPr lang="en-US" dirty="0">
                <a:solidFill>
                  <a:srgbClr val="FFC000"/>
                </a:solidFill>
              </a:rPr>
              <a:t>Mentees: you can mentor up! 12 tips</a:t>
            </a:r>
            <a:endParaRPr lang="en-US" dirty="0"/>
          </a:p>
        </p:txBody>
      </p:sp>
      <p:sp>
        <p:nvSpPr>
          <p:cNvPr id="6" name="TextBox 5">
            <a:extLst>
              <a:ext uri="{FF2B5EF4-FFF2-40B4-BE49-F238E27FC236}">
                <a16:creationId xmlns:a16="http://schemas.microsoft.com/office/drawing/2014/main" id="{EA73C950-E3EF-A544-8847-EE8555C2B01B}"/>
              </a:ext>
            </a:extLst>
          </p:cNvPr>
          <p:cNvSpPr txBox="1"/>
          <p:nvPr/>
        </p:nvSpPr>
        <p:spPr>
          <a:xfrm>
            <a:off x="1814947" y="1451952"/>
            <a:ext cx="9538853" cy="4893647"/>
          </a:xfrm>
          <a:prstGeom prst="rect">
            <a:avLst/>
          </a:prstGeom>
          <a:noFill/>
        </p:spPr>
        <p:txBody>
          <a:bodyPr wrap="square" rtlCol="0">
            <a:spAutoFit/>
          </a:bodyPr>
          <a:lstStyle/>
          <a:p>
            <a:pPr eaLnBrk="1" hangingPunct="1">
              <a:buNone/>
            </a:pPr>
            <a:r>
              <a:rPr lang="en-US" sz="2400" b="0" dirty="0">
                <a:solidFill>
                  <a:srgbClr val="FFFFFF"/>
                </a:solidFill>
                <a:latin typeface="Helvetica" pitchFamily="-106" charset="0"/>
              </a:rPr>
              <a:t>1. Choose a mentor</a:t>
            </a:r>
          </a:p>
          <a:p>
            <a:pPr eaLnBrk="1" hangingPunct="1">
              <a:buNone/>
            </a:pPr>
            <a:r>
              <a:rPr lang="en-US" sz="2400" b="0" dirty="0">
                <a:solidFill>
                  <a:srgbClr val="FFFFFF"/>
                </a:solidFill>
                <a:latin typeface="Helvetica" pitchFamily="-106" charset="0"/>
              </a:rPr>
              <a:t>2. Build a mentor network</a:t>
            </a:r>
          </a:p>
          <a:p>
            <a:pPr eaLnBrk="1" hangingPunct="1">
              <a:buNone/>
            </a:pPr>
            <a:r>
              <a:rPr lang="en-US" sz="2400" b="0" dirty="0">
                <a:solidFill>
                  <a:srgbClr val="FFFFFF"/>
                </a:solidFill>
                <a:latin typeface="Helvetica" pitchFamily="-106" charset="0"/>
              </a:rPr>
              <a:t>3. Don’t make your mentor guess what your needs are</a:t>
            </a:r>
          </a:p>
          <a:p>
            <a:pPr eaLnBrk="1" hangingPunct="1">
              <a:buNone/>
            </a:pPr>
            <a:r>
              <a:rPr lang="en-US" sz="2400" b="0" dirty="0">
                <a:solidFill>
                  <a:srgbClr val="FFFFFF"/>
                </a:solidFill>
                <a:latin typeface="Helvetica" pitchFamily="-106" charset="0"/>
              </a:rPr>
              <a:t>4. Set realistic expectations</a:t>
            </a:r>
          </a:p>
          <a:p>
            <a:pPr eaLnBrk="1" hangingPunct="1">
              <a:buNone/>
            </a:pPr>
            <a:r>
              <a:rPr lang="en-US" sz="2400" b="0" dirty="0">
                <a:solidFill>
                  <a:srgbClr val="FFFFFF"/>
                </a:solidFill>
                <a:latin typeface="Helvetica" pitchFamily="-106" charset="0"/>
              </a:rPr>
              <a:t>5. Help your mentor do their job well</a:t>
            </a:r>
          </a:p>
          <a:p>
            <a:pPr eaLnBrk="1" hangingPunct="1">
              <a:buNone/>
            </a:pPr>
            <a:r>
              <a:rPr lang="en-US" sz="2400" b="0" dirty="0">
                <a:solidFill>
                  <a:srgbClr val="FFFFFF"/>
                </a:solidFill>
                <a:latin typeface="Helvetica" pitchFamily="-106" charset="0"/>
              </a:rPr>
              <a:t>6. Show interest and maintain regular communication</a:t>
            </a:r>
          </a:p>
          <a:p>
            <a:pPr eaLnBrk="1" hangingPunct="1">
              <a:buNone/>
            </a:pPr>
            <a:r>
              <a:rPr lang="en-US" sz="2400" b="0" dirty="0">
                <a:solidFill>
                  <a:srgbClr val="FFFFFF"/>
                </a:solidFill>
                <a:latin typeface="Helvetica" pitchFamily="-106" charset="0"/>
              </a:rPr>
              <a:t>7. Respect your mentor’s time</a:t>
            </a:r>
          </a:p>
          <a:p>
            <a:pPr eaLnBrk="1" hangingPunct="1">
              <a:buNone/>
            </a:pPr>
            <a:r>
              <a:rPr lang="en-US" sz="2400" b="0" dirty="0">
                <a:solidFill>
                  <a:srgbClr val="FFFFFF"/>
                </a:solidFill>
                <a:latin typeface="Helvetica" pitchFamily="-106" charset="0"/>
              </a:rPr>
              <a:t>8. Ask for feedback and take actions based on that feedback</a:t>
            </a:r>
          </a:p>
          <a:p>
            <a:pPr eaLnBrk="1" hangingPunct="1">
              <a:buNone/>
            </a:pPr>
            <a:r>
              <a:rPr lang="en-US" sz="2400" b="0" dirty="0">
                <a:solidFill>
                  <a:srgbClr val="FFFFFF"/>
                </a:solidFill>
                <a:latin typeface="Helvetica" pitchFamily="-106" charset="0"/>
              </a:rPr>
              <a:t>9. Be gracious, appreciative</a:t>
            </a:r>
          </a:p>
          <a:p>
            <a:pPr eaLnBrk="1" hangingPunct="1">
              <a:buNone/>
            </a:pPr>
            <a:r>
              <a:rPr lang="en-US" sz="2400" b="0" dirty="0">
                <a:solidFill>
                  <a:srgbClr val="FFFFFF"/>
                </a:solidFill>
                <a:latin typeface="Helvetica" pitchFamily="-106" charset="0"/>
              </a:rPr>
              <a:t>10. Keep it strictly professional</a:t>
            </a:r>
          </a:p>
          <a:p>
            <a:pPr eaLnBrk="1" hangingPunct="1">
              <a:buNone/>
            </a:pPr>
            <a:r>
              <a:rPr lang="en-US" sz="2400" b="0" dirty="0">
                <a:solidFill>
                  <a:srgbClr val="FFFFFF"/>
                </a:solidFill>
                <a:latin typeface="Helvetica" pitchFamily="-106" charset="0"/>
              </a:rPr>
              <a:t>11. When it is time to move on, end on a positive note</a:t>
            </a:r>
          </a:p>
          <a:p>
            <a:pPr eaLnBrk="1" hangingPunct="1">
              <a:buNone/>
            </a:pPr>
            <a:r>
              <a:rPr lang="en-US" sz="2400" b="0" dirty="0">
                <a:solidFill>
                  <a:srgbClr val="FFFFFF"/>
                </a:solidFill>
                <a:latin typeface="Helvetica" pitchFamily="-106" charset="0"/>
              </a:rPr>
              <a:t>12. Be a mentor yourself</a:t>
            </a:r>
          </a:p>
          <a:p>
            <a:endParaRPr lang="en-US" sz="2400" b="0" dirty="0"/>
          </a:p>
        </p:txBody>
      </p:sp>
      <p:sp>
        <p:nvSpPr>
          <p:cNvPr id="7" name="TextBox 6">
            <a:extLst>
              <a:ext uri="{FF2B5EF4-FFF2-40B4-BE49-F238E27FC236}">
                <a16:creationId xmlns:a16="http://schemas.microsoft.com/office/drawing/2014/main" id="{533C118D-A2C5-0940-9101-00185438B255}"/>
              </a:ext>
            </a:extLst>
          </p:cNvPr>
          <p:cNvSpPr txBox="1"/>
          <p:nvPr/>
        </p:nvSpPr>
        <p:spPr>
          <a:xfrm>
            <a:off x="2635831" y="6040579"/>
            <a:ext cx="7086600" cy="738664"/>
          </a:xfrm>
          <a:prstGeom prst="rect">
            <a:avLst/>
          </a:prstGeom>
          <a:noFill/>
        </p:spPr>
        <p:txBody>
          <a:bodyPr wrap="square" rtlCol="0">
            <a:spAutoFit/>
          </a:bodyPr>
          <a:lstStyle/>
          <a:p>
            <a:pPr algn="ctr"/>
            <a:r>
              <a:rPr lang="en-US" sz="1400" b="0" dirty="0">
                <a:solidFill>
                  <a:schemeClr val="bg1"/>
                </a:solidFill>
              </a:rPr>
              <a:t>Manuel S, </a:t>
            </a:r>
            <a:r>
              <a:rPr lang="en-US" sz="1400" b="0" dirty="0" err="1">
                <a:solidFill>
                  <a:schemeClr val="bg1"/>
                </a:solidFill>
              </a:rPr>
              <a:t>Poorsatter</a:t>
            </a:r>
            <a:r>
              <a:rPr lang="en-US" sz="1400" b="0" dirty="0">
                <a:solidFill>
                  <a:schemeClr val="bg1"/>
                </a:solidFill>
              </a:rPr>
              <a:t> S (2020) Mentoring up: 12 tips for successfully employing a mentee-driven approach to mentoring relationships. Med Teach; https://</a:t>
            </a:r>
            <a:r>
              <a:rPr lang="en-US" sz="1400" b="0" dirty="0" err="1">
                <a:solidFill>
                  <a:schemeClr val="bg1"/>
                </a:solidFill>
              </a:rPr>
              <a:t>doi.org</a:t>
            </a:r>
            <a:r>
              <a:rPr lang="en-US" sz="1400" b="0" dirty="0">
                <a:solidFill>
                  <a:schemeClr val="bg1"/>
                </a:solidFill>
              </a:rPr>
              <a:t>/10.1080/0142159X.2020.1795098</a:t>
            </a:r>
          </a:p>
        </p:txBody>
      </p:sp>
      <p:pic>
        <p:nvPicPr>
          <p:cNvPr id="3" name="Video 2">
            <a:hlinkClick r:id="" action="ppaction://media"/>
            <a:extLst>
              <a:ext uri="{FF2B5EF4-FFF2-40B4-BE49-F238E27FC236}">
                <a16:creationId xmlns:a16="http://schemas.microsoft.com/office/drawing/2014/main" id="{4F96F68B-8093-7348-8C40-A3C36D8711C8}"/>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5"/>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857726835"/>
      </p:ext>
    </p:extLst>
  </p:cSld>
  <p:clrMapOvr>
    <a:masterClrMapping/>
  </p:clrMapOvr>
  <mc:AlternateContent xmlns:mc="http://schemas.openxmlformats.org/markup-compatibility/2006">
    <mc:Choice xmlns:p14="http://schemas.microsoft.com/office/powerpoint/2010/main" Requires="p14">
      <p:transition spd="slow" p14:dur="2000" advTm="27363"/>
    </mc:Choice>
    <mc:Fallback>
      <p:transition spd="slow" advTm="27363"/>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E2F22-E16B-2040-8E86-94653D7D2A8F}"/>
              </a:ext>
            </a:extLst>
          </p:cNvPr>
          <p:cNvSpPr>
            <a:spLocks noGrp="1"/>
          </p:cNvSpPr>
          <p:nvPr>
            <p:ph type="title"/>
          </p:nvPr>
        </p:nvSpPr>
        <p:spPr/>
        <p:txBody>
          <a:bodyPr/>
          <a:lstStyle/>
          <a:p>
            <a:pPr algn="ctr"/>
            <a:r>
              <a:rPr lang="en-US" dirty="0">
                <a:solidFill>
                  <a:srgbClr val="FFC000"/>
                </a:solidFill>
              </a:rPr>
              <a:t>Closing remarks</a:t>
            </a:r>
            <a:endParaRPr lang="en-US" dirty="0"/>
          </a:p>
        </p:txBody>
      </p:sp>
      <p:sp>
        <p:nvSpPr>
          <p:cNvPr id="6" name="TextBox 5">
            <a:extLst>
              <a:ext uri="{FF2B5EF4-FFF2-40B4-BE49-F238E27FC236}">
                <a16:creationId xmlns:a16="http://schemas.microsoft.com/office/drawing/2014/main" id="{D07A613E-75C6-E74E-B951-7A6F02CC9D18}"/>
              </a:ext>
            </a:extLst>
          </p:cNvPr>
          <p:cNvSpPr txBox="1"/>
          <p:nvPr/>
        </p:nvSpPr>
        <p:spPr>
          <a:xfrm>
            <a:off x="96983" y="1627912"/>
            <a:ext cx="11852565" cy="2246769"/>
          </a:xfrm>
          <a:prstGeom prst="rect">
            <a:avLst/>
          </a:prstGeom>
          <a:noFill/>
        </p:spPr>
        <p:txBody>
          <a:bodyPr wrap="square" rtlCol="0">
            <a:spAutoFit/>
          </a:bodyPr>
          <a:lstStyle/>
          <a:p>
            <a:pPr algn="ctr"/>
            <a:r>
              <a:rPr lang="en-US" sz="2800" b="0" dirty="0">
                <a:solidFill>
                  <a:schemeClr val="bg1"/>
                </a:solidFill>
              </a:rPr>
              <a:t>Mentoring is a dynamic relationship that requires commitment, intention, creativity, honesty, and self-reflection by both mentor and mentee.</a:t>
            </a:r>
          </a:p>
          <a:p>
            <a:pPr algn="ctr"/>
            <a:endParaRPr lang="en-US" sz="2800" b="0" dirty="0">
              <a:solidFill>
                <a:schemeClr val="bg1"/>
              </a:solidFill>
            </a:endParaRPr>
          </a:p>
          <a:p>
            <a:pPr algn="ctr"/>
            <a:r>
              <a:rPr lang="en-US" sz="2800" b="0" dirty="0">
                <a:solidFill>
                  <a:schemeClr val="bg1"/>
                </a:solidFill>
              </a:rPr>
              <a:t>Improving mentoring relationships is a learnable skill (for both mentors and mentees). </a:t>
            </a:r>
          </a:p>
        </p:txBody>
      </p:sp>
      <p:pic>
        <p:nvPicPr>
          <p:cNvPr id="3" name="Video 2">
            <a:hlinkClick r:id="" action="ppaction://media"/>
            <a:extLst>
              <a:ext uri="{FF2B5EF4-FFF2-40B4-BE49-F238E27FC236}">
                <a16:creationId xmlns:a16="http://schemas.microsoft.com/office/drawing/2014/main" id="{7C8C4327-6A08-EC47-88C0-A88F79C409F8}"/>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5"/>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3629175007"/>
      </p:ext>
    </p:extLst>
  </p:cSld>
  <p:clrMapOvr>
    <a:masterClrMapping/>
  </p:clrMapOvr>
  <mc:AlternateContent xmlns:mc="http://schemas.openxmlformats.org/markup-compatibility/2006">
    <mc:Choice xmlns:p14="http://schemas.microsoft.com/office/powerpoint/2010/main" Requires="p14">
      <p:transition spd="slow" p14:dur="2000" advTm="17092"/>
    </mc:Choice>
    <mc:Fallback>
      <p:transition spd="slow" advTm="17092"/>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ACE2F22-E16B-2040-8E86-94653D7D2A8F}"/>
              </a:ext>
            </a:extLst>
          </p:cNvPr>
          <p:cNvSpPr>
            <a:spLocks noGrp="1"/>
          </p:cNvSpPr>
          <p:nvPr>
            <p:ph type="title"/>
          </p:nvPr>
        </p:nvSpPr>
        <p:spPr>
          <a:xfrm>
            <a:off x="838200" y="1904365"/>
            <a:ext cx="10515600" cy="1325563"/>
          </a:xfrm>
        </p:spPr>
        <p:txBody>
          <a:bodyPr/>
          <a:lstStyle/>
          <a:p>
            <a:pPr algn="ctr"/>
            <a:r>
              <a:rPr lang="en-US" dirty="0">
                <a:solidFill>
                  <a:srgbClr val="FFC000"/>
                </a:solidFill>
              </a:rPr>
              <a:t>Thank you for listening</a:t>
            </a:r>
            <a:endParaRPr lang="en-US" dirty="0"/>
          </a:p>
        </p:txBody>
      </p:sp>
      <p:sp>
        <p:nvSpPr>
          <p:cNvPr id="6" name="Content Placeholder 2">
            <a:extLst>
              <a:ext uri="{FF2B5EF4-FFF2-40B4-BE49-F238E27FC236}">
                <a16:creationId xmlns:a16="http://schemas.microsoft.com/office/drawing/2014/main" id="{394FF469-BC62-6843-B6CB-0836D35312DA}"/>
              </a:ext>
            </a:extLst>
          </p:cNvPr>
          <p:cNvSpPr>
            <a:spLocks noGrp="1"/>
          </p:cNvSpPr>
          <p:nvPr>
            <p:ph idx="1"/>
          </p:nvPr>
        </p:nvSpPr>
        <p:spPr>
          <a:xfrm>
            <a:off x="838200" y="5559742"/>
            <a:ext cx="10515600" cy="1325563"/>
          </a:xfrm>
        </p:spPr>
        <p:txBody>
          <a:bodyPr>
            <a:normAutofit/>
          </a:bodyPr>
          <a:lstStyle/>
          <a:p>
            <a:pPr marL="0" indent="0" algn="ctr">
              <a:buNone/>
            </a:pPr>
            <a:r>
              <a:rPr lang="en-US" sz="3200" dirty="0">
                <a:solidFill>
                  <a:schemeClr val="bg1"/>
                </a:solidFill>
              </a:rPr>
              <a:t>I welcome your feedback:</a:t>
            </a:r>
          </a:p>
          <a:p>
            <a:pPr marL="0" indent="0" algn="ctr">
              <a:buNone/>
            </a:pPr>
            <a:r>
              <a:rPr lang="en-US" sz="3200" dirty="0" err="1">
                <a:solidFill>
                  <a:schemeClr val="bg1"/>
                </a:solidFill>
              </a:rPr>
              <a:t>kanade.shinkai@ucsf.edu</a:t>
            </a:r>
            <a:endParaRPr lang="en-US" sz="3200" dirty="0">
              <a:solidFill>
                <a:schemeClr val="bg1"/>
              </a:solidFill>
            </a:endParaRPr>
          </a:p>
          <a:p>
            <a:pPr marL="0" indent="0" algn="ctr">
              <a:buNone/>
            </a:pPr>
            <a:endParaRPr lang="en-US" sz="3200" dirty="0">
              <a:solidFill>
                <a:schemeClr val="bg1"/>
              </a:solidFill>
            </a:endParaRPr>
          </a:p>
        </p:txBody>
      </p:sp>
      <p:pic>
        <p:nvPicPr>
          <p:cNvPr id="3" name="Video 2">
            <a:hlinkClick r:id="" action="ppaction://media"/>
            <a:extLst>
              <a:ext uri="{FF2B5EF4-FFF2-40B4-BE49-F238E27FC236}">
                <a16:creationId xmlns:a16="http://schemas.microsoft.com/office/drawing/2014/main" id="{899ABC8B-CFE7-4244-A2D9-BA49FF1015D5}"/>
              </a:ext>
            </a:extLst>
          </p:cNvPr>
          <p:cNvPicPr>
            <a:picLocks noChangeAspect="1"/>
          </p:cNvPicPr>
          <p:nvPr>
            <a:videoFile r:link="rId2"/>
            <p:extLst>
              <p:ext uri="{DAA4B4D4-6D71-4841-9C94-3DE7FCFB9230}">
                <p14:media xmlns:p14="http://schemas.microsoft.com/office/powerpoint/2010/main" r:embed="rId1"/>
              </p:ext>
              <p:ext uri="{42D2F446-02D8-4167-A562-619A0277C38B}">
                <p15:isNarration xmlns:p15="http://schemas.microsoft.com/office/powerpoint/2012/main" val="1"/>
              </p:ext>
            </p:extLst>
          </p:nvPr>
        </p:nvPicPr>
        <p:blipFill>
          <a:blip r:embed="rId5"/>
          <a:stretch>
            <a:fillRect/>
          </a:stretch>
        </p:blipFill>
        <p:spPr>
          <a:xfrm>
            <a:off x="9906000" y="5143500"/>
            <a:ext cx="2286000" cy="1714500"/>
          </a:xfrm>
          <a:prstGeom prst="rect">
            <a:avLst/>
          </a:prstGeom>
        </p:spPr>
      </p:pic>
    </p:spTree>
    <p:extLst>
      <p:ext uri="{BB962C8B-B14F-4D97-AF65-F5344CB8AC3E}">
        <p14:creationId xmlns:p14="http://schemas.microsoft.com/office/powerpoint/2010/main" val="2856500038"/>
      </p:ext>
    </p:extLst>
  </p:cSld>
  <p:clrMapOvr>
    <a:masterClrMapping/>
  </p:clrMapOvr>
  <mc:AlternateContent xmlns:mc="http://schemas.openxmlformats.org/markup-compatibility/2006">
    <mc:Choice xmlns:p14="http://schemas.microsoft.com/office/powerpoint/2010/main" Requires="p14">
      <p:transition spd="slow" p14:dur="2000" advTm="8852"/>
    </mc:Choice>
    <mc:Fallback>
      <p:transition spd="slow" advTm="8852"/>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mediacall" presetSubtype="0" fill="hold" nodeType="afterEffect">
                                  <p:stCondLst>
                                    <p:cond delay="0"/>
                                  </p:stCondLst>
                                  <p:childTnLst>
                                    <p:cmd type="call" cmd="playFrom(0.0)">
                                      <p:cBhvr>
                                        <p:cTn id="6" dur="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tags/tag1.xml><?xml version="1.0" encoding="utf-8"?>
<p:tagLst xmlns:a="http://schemas.openxmlformats.org/drawingml/2006/main" xmlns:r="http://schemas.openxmlformats.org/officeDocument/2006/relationships" xmlns:p="http://schemas.openxmlformats.org/presentationml/2006/main">
  <p:tag name="TIMING" val="|2.5|4.6|2.6|2.1|1.6|3.2|0.8|0.7|1.1"/>
</p:tagLst>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5112</TotalTime>
  <Words>1223</Words>
  <Application>Microsoft Macintosh PowerPoint</Application>
  <PresentationFormat>Widescreen</PresentationFormat>
  <Paragraphs>183</Paragraphs>
  <Slides>20</Slides>
  <Notes>20</Notes>
  <HiddenSlides>0</HiddenSlides>
  <MMClips>20</MMClips>
  <ScaleCrop>false</ScaleCrop>
  <HeadingPairs>
    <vt:vector size="6" baseType="variant">
      <vt:variant>
        <vt:lpstr>Fonts Used</vt:lpstr>
      </vt:variant>
      <vt:variant>
        <vt:i4>4</vt:i4>
      </vt:variant>
      <vt:variant>
        <vt:lpstr>Theme</vt:lpstr>
      </vt:variant>
      <vt:variant>
        <vt:i4>1</vt:i4>
      </vt:variant>
      <vt:variant>
        <vt:lpstr>Slide Titles</vt:lpstr>
      </vt:variant>
      <vt:variant>
        <vt:i4>20</vt:i4>
      </vt:variant>
    </vt:vector>
  </HeadingPairs>
  <TitlesOfParts>
    <vt:vector size="25" baseType="lpstr">
      <vt:lpstr>Arial</vt:lpstr>
      <vt:lpstr>Calibri</vt:lpstr>
      <vt:lpstr>Calibri Light</vt:lpstr>
      <vt:lpstr>Helvetica</vt:lpstr>
      <vt:lpstr>Office Theme</vt:lpstr>
      <vt:lpstr>Mentoring future dermatologists:  basics and best practices</vt:lpstr>
      <vt:lpstr>Learning objectives</vt:lpstr>
      <vt:lpstr>Definitions</vt:lpstr>
      <vt:lpstr>What is mentoring?</vt:lpstr>
      <vt:lpstr>Mentoring roles</vt:lpstr>
      <vt:lpstr>Why is mentoring important?</vt:lpstr>
      <vt:lpstr>4 phases of mentoring</vt:lpstr>
      <vt:lpstr>4 phases of mentoring</vt:lpstr>
      <vt:lpstr>4 phases of mentoring</vt:lpstr>
      <vt:lpstr>4 phases of mentoring</vt:lpstr>
      <vt:lpstr>4 phases of mentoring</vt:lpstr>
      <vt:lpstr>PowerPoint Presentation</vt:lpstr>
      <vt:lpstr>Individual Development Plan (IDP)</vt:lpstr>
      <vt:lpstr>Individual Development Plan (IDP)</vt:lpstr>
      <vt:lpstr>Individual Development Plan (IDP)</vt:lpstr>
      <vt:lpstr>Getting to know your mentee</vt:lpstr>
      <vt:lpstr>Why do mentoring relationships fail?</vt:lpstr>
      <vt:lpstr>Mentees: you can mentor up! 12 tips</vt:lpstr>
      <vt:lpstr>Closing remarks</vt:lpstr>
      <vt:lpstr>Thank you for listening</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Mentoring future dermatologists:  basics and best practices</dc:title>
  <dc:creator>Shinkai, Kanade</dc:creator>
  <cp:lastModifiedBy>Shinkai, Kanade</cp:lastModifiedBy>
  <cp:revision>71</cp:revision>
  <dcterms:created xsi:type="dcterms:W3CDTF">2022-01-27T17:22:51Z</dcterms:created>
  <dcterms:modified xsi:type="dcterms:W3CDTF">2022-02-02T19:40:31Z</dcterms:modified>
</cp:coreProperties>
</file>